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4"/>
    <p:sldMasterId id="2147483648" r:id="rId5"/>
    <p:sldMasterId id="2147483666" r:id="rId6"/>
    <p:sldMasterId id="2147483694" r:id="rId7"/>
  </p:sldMasterIdLst>
  <p:notesMasterIdLst>
    <p:notesMasterId r:id="rId38"/>
  </p:notesMasterIdLst>
  <p:sldIdLst>
    <p:sldId id="1101" r:id="rId8"/>
    <p:sldId id="326" r:id="rId9"/>
    <p:sldId id="1102" r:id="rId10"/>
    <p:sldId id="390" r:id="rId11"/>
    <p:sldId id="425" r:id="rId12"/>
    <p:sldId id="424" r:id="rId13"/>
    <p:sldId id="398" r:id="rId14"/>
    <p:sldId id="399" r:id="rId15"/>
    <p:sldId id="413" r:id="rId16"/>
    <p:sldId id="414" r:id="rId17"/>
    <p:sldId id="397" r:id="rId18"/>
    <p:sldId id="426" r:id="rId19"/>
    <p:sldId id="415" r:id="rId20"/>
    <p:sldId id="412" r:id="rId21"/>
    <p:sldId id="400" r:id="rId22"/>
    <p:sldId id="416" r:id="rId23"/>
    <p:sldId id="1103" r:id="rId24"/>
    <p:sldId id="1104" r:id="rId25"/>
    <p:sldId id="1105" r:id="rId26"/>
    <p:sldId id="402" r:id="rId27"/>
    <p:sldId id="411" r:id="rId28"/>
    <p:sldId id="418" r:id="rId29"/>
    <p:sldId id="419" r:id="rId30"/>
    <p:sldId id="409" r:id="rId31"/>
    <p:sldId id="420" r:id="rId32"/>
    <p:sldId id="410" r:id="rId33"/>
    <p:sldId id="421" r:id="rId34"/>
    <p:sldId id="423" r:id="rId35"/>
    <p:sldId id="272" r:id="rId36"/>
    <p:sldId id="273" r:id="rId37"/>
  </p:sldIdLst>
  <p:sldSz cx="12188825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72">
          <p15:clr>
            <a:srgbClr val="A4A3A4"/>
          </p15:clr>
        </p15:guide>
        <p15:guide id="2" orient="horz" pos="300">
          <p15:clr>
            <a:srgbClr val="A4A3A4"/>
          </p15:clr>
        </p15:guide>
        <p15:guide id="3" pos="7349">
          <p15:clr>
            <a:srgbClr val="A4A3A4"/>
          </p15:clr>
        </p15:guide>
        <p15:guide id="4" pos="3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Estilo Mé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343" autoAdjust="0"/>
  </p:normalViewPr>
  <p:slideViewPr>
    <p:cSldViewPr snapToGrid="0" snapToObjects="1" showGuides="1">
      <p:cViewPr varScale="1">
        <p:scale>
          <a:sx n="77" d="100"/>
          <a:sy n="77" d="100"/>
        </p:scale>
        <p:origin x="120" y="660"/>
      </p:cViewPr>
      <p:guideLst>
        <p:guide orient="horz" pos="4072"/>
        <p:guide orient="horz" pos="300"/>
        <p:guide pos="7349"/>
        <p:guide pos="3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Cristina De Castro" userId="9182f0da-cd5e-4b98-9e19-1f03c1eacfbf" providerId="ADAL" clId="{33BE1AC7-11BC-40D1-B409-A87EE7EB63E5}"/>
    <pc:docChg chg="modSld">
      <pc:chgData name="Daniela Cristina De Castro" userId="9182f0da-cd5e-4b98-9e19-1f03c1eacfbf" providerId="ADAL" clId="{33BE1AC7-11BC-40D1-B409-A87EE7EB63E5}" dt="2020-09-21T20:04:50.577" v="9" actId="20577"/>
      <pc:docMkLst>
        <pc:docMk/>
      </pc:docMkLst>
      <pc:sldChg chg="modSp mod">
        <pc:chgData name="Daniela Cristina De Castro" userId="9182f0da-cd5e-4b98-9e19-1f03c1eacfbf" providerId="ADAL" clId="{33BE1AC7-11BC-40D1-B409-A87EE7EB63E5}" dt="2020-09-21T20:04:50.577" v="9" actId="20577"/>
        <pc:sldMkLst>
          <pc:docMk/>
          <pc:sldMk cId="61111839" sldId="1101"/>
        </pc:sldMkLst>
        <pc:graphicFrameChg chg="modGraphic">
          <ac:chgData name="Daniela Cristina De Castro" userId="9182f0da-cd5e-4b98-9e19-1f03c1eacfbf" providerId="ADAL" clId="{33BE1AC7-11BC-40D1-B409-A87EE7EB63E5}" dt="2020-09-21T20:04:50.577" v="9" actId="20577"/>
          <ac:graphicFrameMkLst>
            <pc:docMk/>
            <pc:sldMk cId="61111839" sldId="1101"/>
            <ac:graphicFrameMk id="6" creationId="{E3EA4F08-9817-4672-A754-98A8CD4D4441}"/>
          </ac:graphicFrameMkLst>
        </pc:graphicFrameChg>
      </pc:sldChg>
    </pc:docChg>
  </pc:docChgLst>
  <pc:docChgLst>
    <pc:chgData name="Wellington Jose Carvalho Da Conceicao" userId="a14e799b-6769-4b8d-af29-62b24ab181fc" providerId="ADAL" clId="{403E63AB-927D-4757-AA04-F6041BB75115}"/>
    <pc:docChg chg="modSld">
      <pc:chgData name="Wellington Jose Carvalho Da Conceicao" userId="a14e799b-6769-4b8d-af29-62b24ab181fc" providerId="ADAL" clId="{403E63AB-927D-4757-AA04-F6041BB75115}" dt="2020-10-13T16:36:01.626" v="5" actId="6549"/>
      <pc:docMkLst>
        <pc:docMk/>
      </pc:docMkLst>
      <pc:sldChg chg="modSp mod">
        <pc:chgData name="Wellington Jose Carvalho Da Conceicao" userId="a14e799b-6769-4b8d-af29-62b24ab181fc" providerId="ADAL" clId="{403E63AB-927D-4757-AA04-F6041BB75115}" dt="2020-10-13T16:36:01.626" v="5" actId="6549"/>
        <pc:sldMkLst>
          <pc:docMk/>
          <pc:sldMk cId="61111839" sldId="1101"/>
        </pc:sldMkLst>
        <pc:graphicFrameChg chg="modGraphic">
          <ac:chgData name="Wellington Jose Carvalho Da Conceicao" userId="a14e799b-6769-4b8d-af29-62b24ab181fc" providerId="ADAL" clId="{403E63AB-927D-4757-AA04-F6041BB75115}" dt="2020-10-13T16:36:01.626" v="5" actId="6549"/>
          <ac:graphicFrameMkLst>
            <pc:docMk/>
            <pc:sldMk cId="61111839" sldId="1101"/>
            <ac:graphicFrameMk id="6" creationId="{E3EA4F08-9817-4672-A754-98A8CD4D444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C9EA4-B861-DE4E-89AA-A44EC068A438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AA9B-E652-8F46-A15F-7A6A8161981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11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0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8957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6592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392056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8358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43559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169A5-D245-4644-B12B-702ED32BF188}" type="datetimeFigureOut">
              <a:rPr lang="pt-BR" smtClean="0"/>
              <a:t>13/10/2020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598B-33F2-7449-9D16-62A061C3F5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622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712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20833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98021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93925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41433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0902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1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68116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20391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7749533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2269410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501734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01256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956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rgbClr val="2F319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1907245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3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604615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22491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89871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53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149440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933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204876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72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085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350628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82498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828922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617422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303698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80781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8925842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71330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786802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308136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343136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159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29307053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3893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886907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116826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160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7642486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00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934023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379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87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8829818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487878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3253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6211704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091954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070700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2087688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939062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904249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72450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667969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617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9390949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235681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6233915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912485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1686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771860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3645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0596716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1020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6047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66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1" r:id="rId3"/>
    <p:sldLayoutId id="2147483739" r:id="rId4"/>
    <p:sldLayoutId id="2147483744" r:id="rId5"/>
    <p:sldLayoutId id="2147483743" r:id="rId6"/>
    <p:sldLayoutId id="2147483742" r:id="rId7"/>
    <p:sldLayoutId id="2147483745" r:id="rId8"/>
    <p:sldLayoutId id="2147483746" r:id="rId9"/>
    <p:sldLayoutId id="2147483747" r:id="rId10"/>
    <p:sldLayoutId id="2147483757" r:id="rId11"/>
    <p:sldLayoutId id="2147483748" r:id="rId12"/>
    <p:sldLayoutId id="2147483750" r:id="rId13"/>
    <p:sldLayoutId id="2147483751" r:id="rId14"/>
    <p:sldLayoutId id="2147483758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4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722" r:id="rId10"/>
    <p:sldLayoutId id="2147483723" r:id="rId11"/>
    <p:sldLayoutId id="2147483658" r:id="rId12"/>
    <p:sldLayoutId id="2147483659" r:id="rId13"/>
    <p:sldLayoutId id="2147483725" r:id="rId14"/>
    <p:sldLayoutId id="2147483660" r:id="rId15"/>
    <p:sldLayoutId id="2147483661" r:id="rId16"/>
    <p:sldLayoutId id="2147483662" r:id="rId17"/>
    <p:sldLayoutId id="2147483664" r:id="rId18"/>
    <p:sldLayoutId id="2147483665" r:id="rId19"/>
    <p:sldLayoutId id="214748366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6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753" r:id="rId10"/>
    <p:sldLayoutId id="2147483754" r:id="rId11"/>
    <p:sldLayoutId id="2147483687" r:id="rId12"/>
    <p:sldLayoutId id="2147483686" r:id="rId13"/>
    <p:sldLayoutId id="2147483724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3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55" r:id="rId10"/>
    <p:sldLayoutId id="2147483756" r:id="rId11"/>
    <p:sldLayoutId id="2147483714" r:id="rId12"/>
    <p:sldLayoutId id="2147483715" r:id="rId13"/>
    <p:sldLayoutId id="2147483726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Fundacao_Renova_Marca_RGB_1.png">
            <a:extLst>
              <a:ext uri="{FF2B5EF4-FFF2-40B4-BE49-F238E27FC236}">
                <a16:creationId xmlns:a16="http://schemas.microsoft.com/office/drawing/2014/main" id="{8B156B38-D421-F34B-9BBE-E82D45C60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153" y="2328623"/>
            <a:ext cx="5378518" cy="1611685"/>
          </a:xfrm>
          <a:prstGeom prst="rect">
            <a:avLst/>
          </a:prstGeom>
        </p:spPr>
      </p:pic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A4A4D302-5F4B-3948-9016-F34B479731EA}"/>
              </a:ext>
            </a:extLst>
          </p:cNvPr>
          <p:cNvSpPr txBox="1">
            <a:spLocks/>
          </p:cNvSpPr>
          <p:nvPr/>
        </p:nvSpPr>
        <p:spPr>
          <a:xfrm>
            <a:off x="5223133" y="5105288"/>
            <a:ext cx="3560539" cy="287111"/>
          </a:xfrm>
          <a:prstGeom prst="rect">
            <a:avLst/>
          </a:prstGeom>
        </p:spPr>
        <p:txBody>
          <a:bodyPr vert="horz" lIns="92892" tIns="46446" rIns="92892" bIns="46446" rtlCol="0" anchor="ctr"/>
          <a:lstStyle>
            <a:defPPr>
              <a:defRPr lang="en-US"/>
            </a:defPPr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99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97B0C13E-48BB-493A-B1BC-43EBD0EEA00D}"/>
              </a:ext>
            </a:extLst>
          </p:cNvPr>
          <p:cNvSpPr txBox="1"/>
          <p:nvPr/>
        </p:nvSpPr>
        <p:spPr>
          <a:xfrm>
            <a:off x="741892" y="4341412"/>
            <a:ext cx="10839283" cy="362728"/>
          </a:xfrm>
          <a:prstGeom prst="rect">
            <a:avLst/>
          </a:prstGeom>
        </p:spPr>
        <p:txBody>
          <a:bodyPr vert="horz" wrap="square" lIns="0" tIns="10859" rIns="0" bIns="0" rtlCol="0">
            <a:spAutoFit/>
          </a:bodyPr>
          <a:lstStyle/>
          <a:p>
            <a:pPr marL="11430" algn="ctr">
              <a:spcBef>
                <a:spcPts val="85"/>
              </a:spcBef>
            </a:pPr>
            <a:r>
              <a:rPr lang="pt-BR" sz="2286" b="1" spc="-14" dirty="0">
                <a:latin typeface="Verdana"/>
                <a:cs typeface="Verdana"/>
              </a:rPr>
              <a:t>INVESTIGAÇÃO DE INCIDENTE - ICAM</a:t>
            </a:r>
            <a:endParaRPr sz="2286" b="1" dirty="0">
              <a:latin typeface="Verdana"/>
              <a:cs typeface="Verdana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E3EA4F08-9817-4672-A754-98A8CD4D4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519819"/>
              </p:ext>
            </p:extLst>
          </p:nvPr>
        </p:nvGraphicFramePr>
        <p:xfrm>
          <a:off x="109274" y="136891"/>
          <a:ext cx="3917603" cy="1392208"/>
        </p:xfrm>
        <a:graphic>
          <a:graphicData uri="http://schemas.openxmlformats.org/drawingml/2006/table">
            <a:tbl>
              <a:tblPr firstRow="1" firstCol="1" bandRow="1"/>
              <a:tblGrid>
                <a:gridCol w="1905813">
                  <a:extLst>
                    <a:ext uri="{9D8B030D-6E8A-4147-A177-3AD203B41FA5}">
                      <a16:colId xmlns:a16="http://schemas.microsoft.com/office/drawing/2014/main" val="1143061638"/>
                    </a:ext>
                  </a:extLst>
                </a:gridCol>
                <a:gridCol w="2011790">
                  <a:extLst>
                    <a:ext uri="{9D8B030D-6E8A-4147-A177-3AD203B41FA5}">
                      <a16:colId xmlns:a16="http://schemas.microsoft.com/office/drawing/2014/main" val="2165384998"/>
                    </a:ext>
                  </a:extLst>
                </a:gridCol>
              </a:tblGrid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Código: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FM-SES-063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505533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Nº da revisão: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00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76883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Elaborador: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Daniela Cristina de Castro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500278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Aprovador: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Rubens Bechara Junior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267023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Data da aprovação: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07/10/2020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5632412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Periodicidade da revisão: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Anual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109593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Abrangência: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Corporativa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66889"/>
                  </a:ext>
                </a:extLst>
              </a:tr>
              <a:tr h="174026"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   Classificação:</a:t>
                      </a:r>
                      <a:endParaRPr lang="pt-BR" sz="10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39999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079998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19997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159996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699995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239994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779992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319991" algn="l" defTabSz="1079998" rtl="0" eaLnBrk="1" latinLnBrk="0" hangingPunct="1">
                        <a:defRPr sz="212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Público</a:t>
                      </a:r>
                      <a:endParaRPr lang="pt-BR" sz="10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117" marR="68117" marT="0" marB="0" anchor="ctr">
                    <a:lnL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253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11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470151"/>
            <a:ext cx="10350500" cy="1720851"/>
          </a:xfrm>
        </p:spPr>
        <p:txBody>
          <a:bodyPr/>
          <a:lstStyle/>
          <a:p>
            <a:r>
              <a:rPr lang="en-US" sz="3000" dirty="0"/>
              <a:t>ETAPA 2 - PLANEJAMENTO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Equipe</a:t>
            </a:r>
            <a:r>
              <a:rPr lang="en-US" sz="2500" dirty="0"/>
              <a:t> de </a:t>
            </a:r>
            <a:r>
              <a:rPr lang="en-US" sz="2500" dirty="0" err="1"/>
              <a:t>investigação</a:t>
            </a:r>
            <a:endParaRPr lang="en-US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Planejamento</a:t>
            </a:r>
            <a:r>
              <a:rPr lang="en-US" sz="2500" dirty="0"/>
              <a:t> de </a:t>
            </a:r>
            <a:r>
              <a:rPr lang="en-US" sz="2500" dirty="0" err="1"/>
              <a:t>ações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418334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1899" tIns="60949" rIns="121899" bIns="60949" rtlCol="0" anchor="ctr"/>
          <a:lstStyle/>
          <a:p>
            <a:r>
              <a:rPr lang="en-US" sz="24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- PLANEJAMENTO DA INVESTIGAÇÃO</a:t>
            </a:r>
          </a:p>
        </p:txBody>
      </p:sp>
      <p:graphicFrame>
        <p:nvGraphicFramePr>
          <p:cNvPr id="82" name="Tabela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97421"/>
              </p:ext>
            </p:extLst>
          </p:nvPr>
        </p:nvGraphicFramePr>
        <p:xfrm>
          <a:off x="187637" y="808198"/>
          <a:ext cx="11496363" cy="4668193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582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7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6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705">
                <a:tc gridSpan="3">
                  <a:txBody>
                    <a:bodyPr/>
                    <a:lstStyle/>
                    <a:p>
                      <a:pPr marL="0" indent="0"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EQUIPE</a:t>
                      </a:r>
                      <a:r>
                        <a:rPr lang="pt-BR" sz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DE INVESTIGAÇÃO</a:t>
                      </a:r>
                      <a:endParaRPr lang="pt-BR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/>
                      <a:endParaRPr lang="pt-BR" sz="15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8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566438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Nome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Função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Empresa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831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61322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03826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algn="l"/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6034">
                <a:tc>
                  <a:txBody>
                    <a:bodyPr/>
                    <a:lstStyle/>
                    <a:p>
                      <a:pPr marL="0" marR="0" indent="0" algn="l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marL="0" marR="0" indent="0" algn="l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7163">
                <a:tc>
                  <a:txBody>
                    <a:bodyPr/>
                    <a:lstStyle/>
                    <a:p>
                      <a:pPr marL="0" marR="0" indent="0" algn="l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6705">
                <a:tc>
                  <a:txBody>
                    <a:bodyPr/>
                    <a:lstStyle/>
                    <a:p>
                      <a:pPr marL="0" marR="0" indent="0" algn="l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040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-101703" y="1434752"/>
            <a:ext cx="133748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07/06/2019</a:t>
            </a:r>
          </a:p>
        </p:txBody>
      </p:sp>
      <p:sp>
        <p:nvSpPr>
          <p:cNvPr id="12" name="Elipse 11"/>
          <p:cNvSpPr/>
          <p:nvPr/>
        </p:nvSpPr>
        <p:spPr>
          <a:xfrm>
            <a:off x="412508" y="125739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1887700" y="1425732"/>
            <a:ext cx="147259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10/06/2019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8546184" y="606214"/>
            <a:ext cx="258811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Avaliação/ Aprovação/ </a:t>
            </a:r>
            <a:r>
              <a:rPr lang="pt-BR" sz="1200" dirty="0" err="1"/>
              <a:t>Divulgãção</a:t>
            </a:r>
            <a:endParaRPr lang="pt-BR" sz="1200" dirty="0"/>
          </a:p>
        </p:txBody>
      </p:sp>
      <p:sp>
        <p:nvSpPr>
          <p:cNvPr id="25" name="Elipse 24"/>
          <p:cNvSpPr/>
          <p:nvPr/>
        </p:nvSpPr>
        <p:spPr>
          <a:xfrm>
            <a:off x="2561354" y="1257397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Elipse 35"/>
          <p:cNvSpPr/>
          <p:nvPr/>
        </p:nvSpPr>
        <p:spPr>
          <a:xfrm>
            <a:off x="5342152" y="1245640"/>
            <a:ext cx="180000" cy="18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CaixaDeTexto 54"/>
          <p:cNvSpPr txBox="1"/>
          <p:nvPr/>
        </p:nvSpPr>
        <p:spPr>
          <a:xfrm>
            <a:off x="37492" y="934332"/>
            <a:ext cx="93003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Evento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776739" y="943563"/>
            <a:ext cx="15036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Comunicação</a:t>
            </a:r>
          </a:p>
        </p:txBody>
      </p:sp>
      <p:sp>
        <p:nvSpPr>
          <p:cNvPr id="60" name="CaixaDeTexto 59"/>
          <p:cNvSpPr txBox="1"/>
          <p:nvPr/>
        </p:nvSpPr>
        <p:spPr>
          <a:xfrm>
            <a:off x="6130585" y="683600"/>
            <a:ext cx="13996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Investigação</a:t>
            </a:r>
          </a:p>
        </p:txBody>
      </p:sp>
      <p:cxnSp>
        <p:nvCxnSpPr>
          <p:cNvPr id="65" name="Conector de Seta Reta 64"/>
          <p:cNvCxnSpPr>
            <a:stCxn id="12" idx="6"/>
            <a:endCxn id="25" idx="2"/>
          </p:cNvCxnSpPr>
          <p:nvPr/>
        </p:nvCxnSpPr>
        <p:spPr>
          <a:xfrm>
            <a:off x="592508" y="1347397"/>
            <a:ext cx="196884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Elipse 70"/>
          <p:cNvSpPr/>
          <p:nvPr/>
        </p:nvSpPr>
        <p:spPr>
          <a:xfrm>
            <a:off x="8138698" y="1245647"/>
            <a:ext cx="180000" cy="18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2" name="CaixaDeTexto 71"/>
          <p:cNvSpPr txBox="1"/>
          <p:nvPr/>
        </p:nvSpPr>
        <p:spPr>
          <a:xfrm>
            <a:off x="4729666" y="1412839"/>
            <a:ext cx="14482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13/06/2019 (Início)</a:t>
            </a:r>
          </a:p>
        </p:txBody>
      </p:sp>
      <p:sp>
        <p:nvSpPr>
          <p:cNvPr id="76" name="CaixaDeTexto 75"/>
          <p:cNvSpPr txBox="1"/>
          <p:nvPr/>
        </p:nvSpPr>
        <p:spPr>
          <a:xfrm>
            <a:off x="7530264" y="1447803"/>
            <a:ext cx="16100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24/06/2019 (Término)</a:t>
            </a:r>
          </a:p>
        </p:txBody>
      </p:sp>
      <p:sp>
        <p:nvSpPr>
          <p:cNvPr id="77" name="Elipse 76"/>
          <p:cNvSpPr/>
          <p:nvPr/>
        </p:nvSpPr>
        <p:spPr>
          <a:xfrm>
            <a:off x="11361788" y="1245732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1" name="CaixaDeTexto 80"/>
          <p:cNvSpPr txBox="1"/>
          <p:nvPr/>
        </p:nvSpPr>
        <p:spPr>
          <a:xfrm>
            <a:off x="10625491" y="1489037"/>
            <a:ext cx="147259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200" dirty="0"/>
              <a:t>27/06/2019</a:t>
            </a:r>
          </a:p>
        </p:txBody>
      </p:sp>
      <p:graphicFrame>
        <p:nvGraphicFramePr>
          <p:cNvPr id="26" name="Tabe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01148"/>
              </p:ext>
            </p:extLst>
          </p:nvPr>
        </p:nvGraphicFramePr>
        <p:xfrm>
          <a:off x="412508" y="1878107"/>
          <a:ext cx="11039280" cy="3840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5600">
                  <a:extLst>
                    <a:ext uri="{9D8B030D-6E8A-4147-A177-3AD203B41FA5}">
                      <a16:colId xmlns:a16="http://schemas.microsoft.com/office/drawing/2014/main" val="2262198898"/>
                    </a:ext>
                  </a:extLst>
                </a:gridCol>
                <a:gridCol w="8450692">
                  <a:extLst>
                    <a:ext uri="{9D8B030D-6E8A-4147-A177-3AD203B41FA5}">
                      <a16:colId xmlns:a16="http://schemas.microsoft.com/office/drawing/2014/main" val="132380051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996141710"/>
                    </a:ext>
                  </a:extLst>
                </a:gridCol>
                <a:gridCol w="861088">
                  <a:extLst>
                    <a:ext uri="{9D8B030D-6E8A-4147-A177-3AD203B41FA5}">
                      <a16:colId xmlns:a16="http://schemas.microsoft.com/office/drawing/2014/main" val="1085583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Ação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Responsável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Prazo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6903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Elaborar</a:t>
                      </a:r>
                      <a:r>
                        <a:rPr lang="pt-BR" sz="1200" baseline="0" dirty="0"/>
                        <a:t> cronograma de reuniões de investigação e planejar recursos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7607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Designar responsáveis</a:t>
                      </a:r>
                      <a:r>
                        <a:rPr lang="pt-BR" sz="1200" baseline="0" dirty="0"/>
                        <a:t> pelas ações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6564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Coletar relatos</a:t>
                      </a:r>
                      <a:r>
                        <a:rPr lang="pt-BR" sz="1200" baseline="0" dirty="0"/>
                        <a:t> (depoimentos de envolvidos, SESMT, especialistas, atividade, cronologia </a:t>
                      </a:r>
                      <a:r>
                        <a:rPr lang="pt-BR" sz="1200" baseline="0" dirty="0" err="1"/>
                        <a:t>etc</a:t>
                      </a:r>
                      <a:r>
                        <a:rPr lang="pt-BR" sz="1200" baseline="0" dirty="0"/>
                        <a:t>) e elaborar descrição detalhada do evento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2001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Coletar</a:t>
                      </a:r>
                      <a:r>
                        <a:rPr lang="pt-BR" sz="1200" baseline="0" dirty="0"/>
                        <a:t> evidências documentais (atividade: APT, PTP, </a:t>
                      </a:r>
                      <a:r>
                        <a:rPr lang="pt-BR" sz="1200" baseline="0" dirty="0" err="1"/>
                        <a:t>check</a:t>
                      </a:r>
                      <a:r>
                        <a:rPr lang="pt-BR" sz="1200" baseline="0" dirty="0"/>
                        <a:t> </a:t>
                      </a:r>
                      <a:r>
                        <a:rPr lang="pt-BR" sz="1200" baseline="0" dirty="0" err="1"/>
                        <a:t>list</a:t>
                      </a:r>
                      <a:r>
                        <a:rPr lang="pt-BR" sz="1200" baseline="0" dirty="0"/>
                        <a:t> pré-operacional, laudos </a:t>
                      </a:r>
                      <a:r>
                        <a:rPr lang="pt-BR" sz="1200" baseline="0" dirty="0" err="1"/>
                        <a:t>etc</a:t>
                      </a:r>
                      <a:r>
                        <a:rPr lang="pt-BR" sz="1200" baseline="0" dirty="0"/>
                        <a:t>/ pessoas: experiência, capacitação, autorizações, processo de mobilização/ equipamentos: processos de mobilizações, histórico de manutenções/ sistema: procedimentos, </a:t>
                      </a:r>
                      <a:r>
                        <a:rPr lang="pt-BR" sz="1200" baseline="0" dirty="0" err="1"/>
                        <a:t>check</a:t>
                      </a:r>
                      <a:r>
                        <a:rPr lang="pt-BR" sz="1200" baseline="0" dirty="0"/>
                        <a:t> </a:t>
                      </a:r>
                      <a:r>
                        <a:rPr lang="pt-BR" sz="1200" baseline="0" dirty="0" err="1"/>
                        <a:t>lists</a:t>
                      </a:r>
                      <a:r>
                        <a:rPr lang="pt-BR" sz="1200" baseline="0" dirty="0"/>
                        <a:t>, registros de desvios)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1803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Coletar dados específicos (registros fotográficos do local, do equipamento,</a:t>
                      </a:r>
                      <a:r>
                        <a:rPr lang="pt-BR" sz="1200" baseline="0" dirty="0"/>
                        <a:t> do entorno, referências geográficas, informações das atividades e interfaces, consulta à legislações, manuais de equipamentos </a:t>
                      </a:r>
                      <a:r>
                        <a:rPr lang="pt-BR" sz="1200" baseline="0" dirty="0" err="1"/>
                        <a:t>etc</a:t>
                      </a:r>
                      <a:r>
                        <a:rPr lang="pt-BR" sz="1200" baseline="0" dirty="0"/>
                        <a:t>)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4987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Avaliar informações</a:t>
                      </a:r>
                      <a:r>
                        <a:rPr lang="pt-BR" sz="1200" baseline="0" dirty="0"/>
                        <a:t> coletadas, responder questionamentos do brainstorming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2250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Realizar</a:t>
                      </a:r>
                      <a:r>
                        <a:rPr lang="pt-BR" sz="1200" baseline="0" dirty="0"/>
                        <a:t> verificação da atividade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7983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Elaborar diagrama ICAM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686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Elaborar plano de ação e lições aprendidas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09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Elaborar apresentação ICAM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2028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200" dirty="0"/>
                        <a:t>Elaborar</a:t>
                      </a:r>
                      <a:r>
                        <a:rPr lang="pt-BR" sz="1200" baseline="0" dirty="0"/>
                        <a:t> relatório de investigação</a:t>
                      </a:r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2264089"/>
                  </a:ext>
                </a:extLst>
              </a:tr>
            </a:tbl>
          </a:graphicData>
        </a:graphic>
      </p:graphicFrame>
      <p:cxnSp>
        <p:nvCxnSpPr>
          <p:cNvPr id="27" name="Conector de Seta Reta 26"/>
          <p:cNvCxnSpPr>
            <a:stCxn id="36" idx="6"/>
            <a:endCxn id="71" idx="2"/>
          </p:cNvCxnSpPr>
          <p:nvPr/>
        </p:nvCxnSpPr>
        <p:spPr>
          <a:xfrm>
            <a:off x="5522152" y="1335640"/>
            <a:ext cx="2616546" cy="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e Seta Reta 30"/>
          <p:cNvCxnSpPr>
            <a:stCxn id="25" idx="6"/>
            <a:endCxn id="36" idx="2"/>
          </p:cNvCxnSpPr>
          <p:nvPr/>
        </p:nvCxnSpPr>
        <p:spPr>
          <a:xfrm flipV="1">
            <a:off x="2741354" y="1335640"/>
            <a:ext cx="2600798" cy="1175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stCxn id="71" idx="6"/>
            <a:endCxn id="77" idx="2"/>
          </p:cNvCxnSpPr>
          <p:nvPr/>
        </p:nvCxnSpPr>
        <p:spPr>
          <a:xfrm>
            <a:off x="8318698" y="1335647"/>
            <a:ext cx="3043090" cy="85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have Esquerda 15"/>
          <p:cNvSpPr/>
          <p:nvPr/>
        </p:nvSpPr>
        <p:spPr>
          <a:xfrm rot="5400000">
            <a:off x="6663855" y="-329332"/>
            <a:ext cx="276924" cy="2769345"/>
          </a:xfrm>
          <a:prstGeom prst="leftBrace">
            <a:avLst>
              <a:gd name="adj1" fmla="val 0"/>
              <a:gd name="adj2" fmla="val 49999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have Esquerda 38"/>
          <p:cNvSpPr/>
          <p:nvPr/>
        </p:nvSpPr>
        <p:spPr>
          <a:xfrm rot="5400000">
            <a:off x="9709034" y="-548950"/>
            <a:ext cx="276926" cy="3208584"/>
          </a:xfrm>
          <a:prstGeom prst="leftBrace">
            <a:avLst>
              <a:gd name="adj1" fmla="val 0"/>
              <a:gd name="adj2" fmla="val 49999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B87A355F-75F7-4B28-9966-649C28CFC0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771"/>
          </a:xfrm>
          <a:solidFill>
            <a:srgbClr val="2F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1899" tIns="60949" rIns="121899" bIns="60949" rtlCol="0" anchor="ctr"/>
          <a:lstStyle/>
          <a:p>
            <a:r>
              <a:rPr lang="en-US" sz="24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- PLANEJAMENTO DA INVESTIGAÇÃO</a:t>
            </a:r>
          </a:p>
        </p:txBody>
      </p:sp>
    </p:spTree>
    <p:extLst>
      <p:ext uri="{BB962C8B-B14F-4D97-AF65-F5344CB8AC3E}">
        <p14:creationId xmlns:p14="http://schemas.microsoft.com/office/powerpoint/2010/main" val="2130953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470151"/>
            <a:ext cx="10350500" cy="1720851"/>
          </a:xfrm>
        </p:spPr>
        <p:txBody>
          <a:bodyPr/>
          <a:lstStyle/>
          <a:p>
            <a:r>
              <a:rPr lang="en-US" sz="3000" dirty="0"/>
              <a:t>ETAPA 3 – COLETA DE DADOS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Coleta</a:t>
            </a:r>
            <a:r>
              <a:rPr lang="en-US" sz="2500" dirty="0"/>
              <a:t> de </a:t>
            </a:r>
            <a:r>
              <a:rPr lang="en-US" sz="2500" dirty="0" err="1"/>
              <a:t>informações</a:t>
            </a:r>
            <a:endParaRPr lang="en-US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/>
              <a:t>Brainstorming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349900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577921" y="2883456"/>
            <a:ext cx="1594077" cy="96778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000" b="1" dirty="0">
                <a:solidFill>
                  <a:schemeClr val="tx1"/>
                </a:solidFill>
              </a:rPr>
              <a:t>(05/06/19) </a:t>
            </a:r>
            <a:r>
              <a:rPr lang="pt-BR" sz="1000" dirty="0">
                <a:solidFill>
                  <a:schemeClr val="tx1"/>
                </a:solidFill>
              </a:rPr>
              <a:t>Caminhão </a:t>
            </a:r>
            <a:r>
              <a:rPr lang="pt-BR" sz="1000" dirty="0" err="1">
                <a:solidFill>
                  <a:schemeClr val="tx1"/>
                </a:solidFill>
              </a:rPr>
              <a:t>munck</a:t>
            </a:r>
            <a:r>
              <a:rPr lang="pt-BR" sz="1000" dirty="0">
                <a:solidFill>
                  <a:schemeClr val="tx1"/>
                </a:solidFill>
              </a:rPr>
              <a:t> é deslocado para manutenção preventiva para lubrificação das lanças hidráulicas em oficina especializada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2764135" y="2884226"/>
            <a:ext cx="1762212" cy="96701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(06/06/19)</a:t>
            </a:r>
            <a:r>
              <a:rPr lang="pt-BR" b="0" dirty="0">
                <a:solidFill>
                  <a:schemeClr val="tx1"/>
                </a:solidFill>
              </a:rPr>
              <a:t>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(período da manhã), retorna a oficina para continuidade da manutenção no reparo na válvula de retenção da lança hidráulica</a:t>
            </a:r>
          </a:p>
        </p:txBody>
      </p:sp>
      <p:sp>
        <p:nvSpPr>
          <p:cNvPr id="66" name="CaixaDeTexto 65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5082685" y="2884226"/>
            <a:ext cx="1762212" cy="96778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(06/06/19)</a:t>
            </a:r>
            <a:r>
              <a:rPr lang="pt-BR" b="0" dirty="0">
                <a:solidFill>
                  <a:schemeClr val="tx1"/>
                </a:solidFill>
              </a:rPr>
              <a:t> TST da empresa realiza verificação das travas da lança, porém não possui registro formal</a:t>
            </a:r>
          </a:p>
        </p:txBody>
      </p: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7447816" y="2883456"/>
            <a:ext cx="1762212" cy="96778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(06/06/19)</a:t>
            </a:r>
            <a:r>
              <a:rPr lang="pt-BR" b="0" dirty="0">
                <a:solidFill>
                  <a:schemeClr val="tx1"/>
                </a:solidFill>
              </a:rPr>
              <a:t>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(período da tarde) trabalha normalmente até as 17:30, para descarregamento de 5 caminhões de tubos</a:t>
            </a:r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9812947" y="2883456"/>
            <a:ext cx="1762212" cy="96778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(06/06/19)</a:t>
            </a:r>
            <a:r>
              <a:rPr lang="pt-BR" b="0" dirty="0">
                <a:solidFill>
                  <a:schemeClr val="tx1"/>
                </a:solidFill>
              </a:rPr>
              <a:t>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no final do expediente, é guardado  no posto de combustível, onde passa a noite</a:t>
            </a:r>
          </a:p>
        </p:txBody>
      </p:sp>
      <p:cxnSp>
        <p:nvCxnSpPr>
          <p:cNvPr id="5" name="Conector de Seta Reta 4"/>
          <p:cNvCxnSpPr>
            <a:stCxn id="3" idx="3"/>
            <a:endCxn id="27" idx="1"/>
          </p:cNvCxnSpPr>
          <p:nvPr/>
        </p:nvCxnSpPr>
        <p:spPr>
          <a:xfrm>
            <a:off x="2171998" y="3367349"/>
            <a:ext cx="592137" cy="3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ector de Seta Reta 73"/>
          <p:cNvCxnSpPr>
            <a:stCxn id="27" idx="3"/>
            <a:endCxn id="66" idx="1"/>
          </p:cNvCxnSpPr>
          <p:nvPr/>
        </p:nvCxnSpPr>
        <p:spPr>
          <a:xfrm>
            <a:off x="4526347" y="3367734"/>
            <a:ext cx="556338" cy="3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ector de Seta Reta 74"/>
          <p:cNvCxnSpPr>
            <a:stCxn id="66" idx="3"/>
            <a:endCxn id="67" idx="1"/>
          </p:cNvCxnSpPr>
          <p:nvPr/>
        </p:nvCxnSpPr>
        <p:spPr>
          <a:xfrm flipV="1">
            <a:off x="6844897" y="3367349"/>
            <a:ext cx="602919" cy="77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ector de Seta Reta 77"/>
          <p:cNvCxnSpPr>
            <a:stCxn id="67" idx="3"/>
            <a:endCxn id="69" idx="1"/>
          </p:cNvCxnSpPr>
          <p:nvPr/>
        </p:nvCxnSpPr>
        <p:spPr>
          <a:xfrm>
            <a:off x="9210028" y="3367349"/>
            <a:ext cx="60291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CaixaDeTexto 79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2171998" y="1240052"/>
            <a:ext cx="1594077" cy="8343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Durante manutenção operador de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relata lentidão no recolhimento da lança hidráulica</a:t>
            </a:r>
          </a:p>
        </p:txBody>
      </p:sp>
      <p:sp>
        <p:nvSpPr>
          <p:cNvPr id="83" name="CaixaDeTexto 82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5028988" y="1241692"/>
            <a:ext cx="1594077" cy="811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Programado retorno à oficina no dia 06/06/19 para verificação do retentor da válvula hidráulico</a:t>
            </a:r>
          </a:p>
        </p:txBody>
      </p:sp>
      <p:sp>
        <p:nvSpPr>
          <p:cNvPr id="84" name="CaixaDeTexto 83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7885979" y="1240285"/>
            <a:ext cx="2019066" cy="8135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Após manutenção preventiva da lança o caminhão foi deslocado para o posto de combustível onde passou a noite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881198" y="6258538"/>
            <a:ext cx="656433" cy="15060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5512648" y="6195341"/>
            <a:ext cx="1185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Linha do tempo</a:t>
            </a:r>
          </a:p>
        </p:txBody>
      </p:sp>
      <p:sp>
        <p:nvSpPr>
          <p:cNvPr id="85" name="Retângulo Arredondado 84"/>
          <p:cNvSpPr/>
          <p:nvPr/>
        </p:nvSpPr>
        <p:spPr>
          <a:xfrm>
            <a:off x="4881198" y="6486241"/>
            <a:ext cx="656433" cy="15060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6" name="CaixaDeTexto 85"/>
          <p:cNvSpPr txBox="1"/>
          <p:nvPr/>
        </p:nvSpPr>
        <p:spPr>
          <a:xfrm>
            <a:off x="5512648" y="6423044"/>
            <a:ext cx="1185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Por que</a:t>
            </a:r>
          </a:p>
        </p:txBody>
      </p:sp>
      <p:sp>
        <p:nvSpPr>
          <p:cNvPr id="92" name="CaixaDeTexto 91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4112698" y="4743243"/>
            <a:ext cx="1763465" cy="8343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Caminhão realiza manutenção no período da manhã. Liberado para trabalho.</a:t>
            </a:r>
          </a:p>
        </p:txBody>
      </p:sp>
      <p:sp>
        <p:nvSpPr>
          <p:cNvPr id="93" name="CaixaDeTexto 92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6966145" y="4743243"/>
            <a:ext cx="1763465" cy="8343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Os dispositivos de travamento foram verificados após manutenção, porém sem registro.</a:t>
            </a:r>
          </a:p>
        </p:txBody>
      </p:sp>
      <p:sp>
        <p:nvSpPr>
          <p:cNvPr id="94" name="CaixaDeTexto 93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9776634" y="4743243"/>
            <a:ext cx="1798525" cy="8343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No período da tarde 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realiza o descarregamento de 5 caminhões de tubos até às 17:30</a:t>
            </a:r>
          </a:p>
        </p:txBody>
      </p:sp>
      <p:cxnSp>
        <p:nvCxnSpPr>
          <p:cNvPr id="98" name="Conector Angulado 97"/>
          <p:cNvCxnSpPr>
            <a:stCxn id="3" idx="0"/>
            <a:endCxn id="80" idx="1"/>
          </p:cNvCxnSpPr>
          <p:nvPr/>
        </p:nvCxnSpPr>
        <p:spPr>
          <a:xfrm rot="5400000" flipH="1" flipV="1">
            <a:off x="1160364" y="1871822"/>
            <a:ext cx="1226231" cy="797038"/>
          </a:xfrm>
          <a:prstGeom prst="bentConnector2">
            <a:avLst/>
          </a:prstGeom>
          <a:ln w="15875">
            <a:solidFill>
              <a:schemeClr val="tx1"/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Angulado 100"/>
          <p:cNvCxnSpPr>
            <a:stCxn id="27" idx="2"/>
            <a:endCxn id="92" idx="1"/>
          </p:cNvCxnSpPr>
          <p:nvPr/>
        </p:nvCxnSpPr>
        <p:spPr>
          <a:xfrm rot="16200000" flipH="1">
            <a:off x="3224382" y="4272100"/>
            <a:ext cx="1309174" cy="467457"/>
          </a:xfrm>
          <a:prstGeom prst="bentConnector2">
            <a:avLst/>
          </a:prstGeom>
          <a:ln w="15875">
            <a:solidFill>
              <a:schemeClr val="tx1"/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Hexágono 103"/>
          <p:cNvSpPr/>
          <p:nvPr/>
        </p:nvSpPr>
        <p:spPr>
          <a:xfrm>
            <a:off x="6844897" y="6225048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06" name="Hexágono 105"/>
          <p:cNvSpPr/>
          <p:nvPr/>
        </p:nvSpPr>
        <p:spPr>
          <a:xfrm>
            <a:off x="8895512" y="6238378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07" name="CaixaDeTexto 106"/>
          <p:cNvSpPr txBox="1"/>
          <p:nvPr/>
        </p:nvSpPr>
        <p:spPr>
          <a:xfrm>
            <a:off x="6993751" y="6195341"/>
            <a:ext cx="1735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Fatores contributivos</a:t>
            </a:r>
          </a:p>
        </p:txBody>
      </p:sp>
      <p:sp>
        <p:nvSpPr>
          <p:cNvPr id="108" name="CaixaDeTexto 107"/>
          <p:cNvSpPr txBox="1"/>
          <p:nvPr/>
        </p:nvSpPr>
        <p:spPr>
          <a:xfrm>
            <a:off x="9057388" y="6209117"/>
            <a:ext cx="2067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Fatores não contributivos</a:t>
            </a:r>
          </a:p>
        </p:txBody>
      </p:sp>
      <p:sp>
        <p:nvSpPr>
          <p:cNvPr id="110" name="Hexágono 109"/>
          <p:cNvSpPr/>
          <p:nvPr/>
        </p:nvSpPr>
        <p:spPr>
          <a:xfrm>
            <a:off x="2008486" y="1262906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11" name="Hexágono 110"/>
          <p:cNvSpPr/>
          <p:nvPr/>
        </p:nvSpPr>
        <p:spPr>
          <a:xfrm>
            <a:off x="9546387" y="4751803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12" name="Hexágono 111"/>
          <p:cNvSpPr/>
          <p:nvPr/>
        </p:nvSpPr>
        <p:spPr>
          <a:xfrm>
            <a:off x="4835206" y="1262906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13" name="Hexágono 112"/>
          <p:cNvSpPr/>
          <p:nvPr/>
        </p:nvSpPr>
        <p:spPr>
          <a:xfrm>
            <a:off x="7684366" y="1248500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14" name="Hexágono 113"/>
          <p:cNvSpPr/>
          <p:nvPr/>
        </p:nvSpPr>
        <p:spPr>
          <a:xfrm>
            <a:off x="6717554" y="4751804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15" name="Hexágono 114"/>
          <p:cNvSpPr/>
          <p:nvPr/>
        </p:nvSpPr>
        <p:spPr>
          <a:xfrm>
            <a:off x="3872926" y="4743243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cxnSp>
        <p:nvCxnSpPr>
          <p:cNvPr id="118" name="Conector de Seta Reta 117"/>
          <p:cNvCxnSpPr>
            <a:stCxn id="80" idx="3"/>
            <a:endCxn id="83" idx="1"/>
          </p:cNvCxnSpPr>
          <p:nvPr/>
        </p:nvCxnSpPr>
        <p:spPr>
          <a:xfrm flipV="1">
            <a:off x="3766075" y="1647635"/>
            <a:ext cx="1262913" cy="9590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de Seta Reta 120"/>
          <p:cNvCxnSpPr>
            <a:stCxn id="83" idx="3"/>
            <a:endCxn id="84" idx="1"/>
          </p:cNvCxnSpPr>
          <p:nvPr/>
        </p:nvCxnSpPr>
        <p:spPr>
          <a:xfrm flipV="1">
            <a:off x="6623065" y="1647048"/>
            <a:ext cx="1262914" cy="587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Conector de Seta Reta 130"/>
          <p:cNvCxnSpPr>
            <a:stCxn id="92" idx="3"/>
            <a:endCxn id="93" idx="1"/>
          </p:cNvCxnSpPr>
          <p:nvPr/>
        </p:nvCxnSpPr>
        <p:spPr>
          <a:xfrm>
            <a:off x="5876163" y="5160416"/>
            <a:ext cx="1089982" cy="0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de Seta Reta 136"/>
          <p:cNvCxnSpPr>
            <a:stCxn id="93" idx="3"/>
          </p:cNvCxnSpPr>
          <p:nvPr/>
        </p:nvCxnSpPr>
        <p:spPr>
          <a:xfrm>
            <a:off x="8729610" y="5160416"/>
            <a:ext cx="1175435" cy="0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1">
            <a:extLst>
              <a:ext uri="{FF2B5EF4-FFF2-40B4-BE49-F238E27FC236}">
                <a16:creationId xmlns:a16="http://schemas.microsoft.com/office/drawing/2014/main" id="{F97CF509-CEA5-4ACF-B04D-5FF984F8A308}"/>
              </a:ext>
            </a:extLst>
          </p:cNvPr>
          <p:cNvSpPr txBox="1">
            <a:spLocks/>
          </p:cNvSpPr>
          <p:nvPr/>
        </p:nvSpPr>
        <p:spPr>
          <a:xfrm>
            <a:off x="-1" y="-205"/>
            <a:ext cx="12188825" cy="540771"/>
          </a:xfrm>
          <a:prstGeom prst="rect">
            <a:avLst/>
          </a:prstGeom>
          <a:solidFill>
            <a:srgbClr val="2F3192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1899" tIns="60949" rIns="121899" bIns="60949" rtlCol="0" anchor="ctr"/>
          <a:lstStyle>
            <a:lvl1pPr marL="0" indent="0" algn="l" defTabSz="609493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3200" b="1" i="0" kern="1200">
                <a:solidFill>
                  <a:schemeClr val="accent3"/>
                </a:solidFill>
                <a:latin typeface="Verdana"/>
                <a:ea typeface="+mn-ea"/>
                <a:cs typeface="Verdana"/>
              </a:defRPr>
            </a:lvl1pPr>
            <a:lvl2pPr marL="990427" indent="-380933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3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2373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133227" indent="-304747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742720" indent="-304747" algn="l" defTabSz="609493" rtl="0" eaLnBrk="1" latinLnBrk="0" hangingPunct="1">
              <a:spcBef>
                <a:spcPct val="20000"/>
              </a:spcBef>
              <a:buFont typeface="Arial"/>
              <a:buChar char="»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35221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– LINHA DO TEMPO</a:t>
            </a:r>
          </a:p>
        </p:txBody>
      </p:sp>
    </p:spTree>
    <p:extLst>
      <p:ext uri="{BB962C8B-B14F-4D97-AF65-F5344CB8AC3E}">
        <p14:creationId xmlns:p14="http://schemas.microsoft.com/office/powerpoint/2010/main" val="1685979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1899" tIns="60949" rIns="121899" bIns="60949" rtlCol="0" anchor="ctr"/>
          <a:lstStyle/>
          <a:p>
            <a:r>
              <a:rPr lang="en-US" sz="24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– LINHA DO TEMPO</a:t>
            </a:r>
          </a:p>
        </p:txBody>
      </p:sp>
      <p:sp>
        <p:nvSpPr>
          <p:cNvPr id="3" name="Retângulo 2"/>
          <p:cNvSpPr/>
          <p:nvPr/>
        </p:nvSpPr>
        <p:spPr>
          <a:xfrm>
            <a:off x="105628" y="2386674"/>
            <a:ext cx="1594077" cy="153851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000" b="1" dirty="0">
                <a:solidFill>
                  <a:schemeClr val="tx1"/>
                </a:solidFill>
              </a:rPr>
              <a:t>(07/06/19) </a:t>
            </a:r>
            <a:r>
              <a:rPr lang="pt-BR" sz="1000" dirty="0">
                <a:solidFill>
                  <a:schemeClr val="tx1"/>
                </a:solidFill>
              </a:rPr>
              <a:t>Caminhão </a:t>
            </a:r>
            <a:r>
              <a:rPr lang="pt-BR" sz="1000" dirty="0" err="1">
                <a:solidFill>
                  <a:schemeClr val="tx1"/>
                </a:solidFill>
              </a:rPr>
              <a:t>munck</a:t>
            </a:r>
            <a:r>
              <a:rPr lang="pt-BR" sz="1000" dirty="0">
                <a:solidFill>
                  <a:schemeClr val="tx1"/>
                </a:solidFill>
              </a:rPr>
              <a:t> (período da manhã) foi deslocado até o fornecedor de blocos de concreto para carregamento, mas devido à indisponibilidade da ponte rolante do fornecedor a atividade não foi utilizada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2052843" y="2386674"/>
            <a:ext cx="1762212" cy="153851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(07/06/19)</a:t>
            </a:r>
            <a:r>
              <a:rPr lang="pt-BR" b="0" dirty="0">
                <a:solidFill>
                  <a:schemeClr val="tx1"/>
                </a:solidFill>
              </a:rPr>
              <a:t>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(período da manhã) foi deslocado para o Pátio 1 – Santa Rita, para realizar o descarregamento de tubos</a:t>
            </a:r>
          </a:p>
        </p:txBody>
      </p:sp>
      <p:sp>
        <p:nvSpPr>
          <p:cNvPr id="66" name="CaixaDeTexto 65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4102391" y="2386675"/>
            <a:ext cx="2052947" cy="153851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(07/06/19 – 12:00)</a:t>
            </a:r>
            <a:r>
              <a:rPr lang="pt-BR" b="0" dirty="0">
                <a:solidFill>
                  <a:schemeClr val="tx1"/>
                </a:solidFill>
              </a:rPr>
              <a:t> Início da atividade de descarregamento operador de caminhão </a:t>
            </a:r>
            <a:r>
              <a:rPr lang="pt-BR" b="0" dirty="0" err="1">
                <a:solidFill>
                  <a:schemeClr val="tx1"/>
                </a:solidFill>
              </a:rPr>
              <a:t>guindauto</a:t>
            </a:r>
            <a:r>
              <a:rPr lang="pt-BR" b="0" dirty="0">
                <a:solidFill>
                  <a:schemeClr val="tx1"/>
                </a:solidFill>
              </a:rPr>
              <a:t> realizou o posicionamento do caminhão patolando de forma a nivelar o equipamento e solicitou junto à equipe de movimentação de cargas a instalação do isolamento previsto no plano de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endParaRPr lang="pt-BR" b="0" dirty="0">
              <a:solidFill>
                <a:schemeClr val="tx1"/>
              </a:solidFill>
            </a:endParaRPr>
          </a:p>
        </p:txBody>
      </p: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6455374" y="2399374"/>
            <a:ext cx="1762212" cy="152020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(07/06/19)</a:t>
            </a:r>
            <a:r>
              <a:rPr lang="pt-BR" b="0" dirty="0">
                <a:solidFill>
                  <a:schemeClr val="tx1"/>
                </a:solidFill>
              </a:rPr>
              <a:t> Retirou a lança do berço, realizou </a:t>
            </a:r>
            <a:r>
              <a:rPr lang="pt-BR" b="0" dirty="0" err="1">
                <a:solidFill>
                  <a:schemeClr val="tx1"/>
                </a:solidFill>
              </a:rPr>
              <a:t>destravamento</a:t>
            </a:r>
            <a:r>
              <a:rPr lang="pt-BR" b="0" dirty="0">
                <a:solidFill>
                  <a:schemeClr val="tx1"/>
                </a:solidFill>
              </a:rPr>
              <a:t> do </a:t>
            </a:r>
            <a:r>
              <a:rPr lang="pt-BR" b="0" dirty="0" err="1">
                <a:solidFill>
                  <a:schemeClr val="tx1"/>
                </a:solidFill>
              </a:rPr>
              <a:t>moitão</a:t>
            </a:r>
            <a:r>
              <a:rPr lang="pt-BR" b="0" dirty="0">
                <a:solidFill>
                  <a:schemeClr val="tx1"/>
                </a:solidFill>
              </a:rPr>
              <a:t> para início da operação e posicionou a lança de forma a facilitar o acoplamento do acessório de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endParaRPr lang="pt-BR" b="0" dirty="0">
              <a:solidFill>
                <a:schemeClr val="tx1"/>
              </a:solidFill>
            </a:endParaRPr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8478582" y="2404984"/>
            <a:ext cx="1762212" cy="152020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(07/06/19)</a:t>
            </a:r>
            <a:r>
              <a:rPr lang="pt-BR" b="0" dirty="0">
                <a:solidFill>
                  <a:schemeClr val="tx1"/>
                </a:solidFill>
              </a:rPr>
              <a:t> Dois funcionários se posicionaram ao lado da lança para acoplamento da argola de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r>
              <a:rPr lang="pt-BR" b="0" dirty="0">
                <a:solidFill>
                  <a:schemeClr val="tx1"/>
                </a:solidFill>
              </a:rPr>
              <a:t> do </a:t>
            </a:r>
            <a:r>
              <a:rPr lang="pt-BR" b="0" dirty="0" err="1">
                <a:solidFill>
                  <a:schemeClr val="tx1"/>
                </a:solidFill>
              </a:rPr>
              <a:t>moitão</a:t>
            </a:r>
            <a:endParaRPr lang="pt-BR" b="0" dirty="0">
              <a:solidFill>
                <a:schemeClr val="tx1"/>
              </a:solidFill>
            </a:endParaRPr>
          </a:p>
        </p:txBody>
      </p:sp>
      <p:cxnSp>
        <p:nvCxnSpPr>
          <p:cNvPr id="5" name="Conector de Seta Reta 4"/>
          <p:cNvCxnSpPr>
            <a:stCxn id="3" idx="3"/>
            <a:endCxn id="27" idx="1"/>
          </p:cNvCxnSpPr>
          <p:nvPr/>
        </p:nvCxnSpPr>
        <p:spPr>
          <a:xfrm>
            <a:off x="1699705" y="3155931"/>
            <a:ext cx="35313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ector de Seta Reta 73"/>
          <p:cNvCxnSpPr>
            <a:stCxn id="27" idx="3"/>
            <a:endCxn id="66" idx="1"/>
          </p:cNvCxnSpPr>
          <p:nvPr/>
        </p:nvCxnSpPr>
        <p:spPr>
          <a:xfrm>
            <a:off x="3815055" y="3155931"/>
            <a:ext cx="287336" cy="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ector de Seta Reta 74"/>
          <p:cNvCxnSpPr>
            <a:stCxn id="66" idx="3"/>
            <a:endCxn id="67" idx="1"/>
          </p:cNvCxnSpPr>
          <p:nvPr/>
        </p:nvCxnSpPr>
        <p:spPr>
          <a:xfrm>
            <a:off x="6155338" y="3155932"/>
            <a:ext cx="300036" cy="354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ector de Seta Reta 77"/>
          <p:cNvCxnSpPr>
            <a:stCxn id="67" idx="3"/>
            <a:endCxn id="69" idx="1"/>
          </p:cNvCxnSpPr>
          <p:nvPr/>
        </p:nvCxnSpPr>
        <p:spPr>
          <a:xfrm>
            <a:off x="8217586" y="3159477"/>
            <a:ext cx="260996" cy="561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CaixaDeTexto 82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1228204" y="957944"/>
            <a:ext cx="1594077" cy="10059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Atividade não foi realizada pois a ponte rolante estava danificada</a:t>
            </a:r>
          </a:p>
        </p:txBody>
      </p:sp>
      <p:sp>
        <p:nvSpPr>
          <p:cNvPr id="84" name="CaixaDeTexto 83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3229646" y="951493"/>
            <a:ext cx="1594077" cy="10108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Caminhão deslocado para o pátio de Santa Rita para realizar carregamento de tubos</a:t>
            </a:r>
          </a:p>
        </p:txBody>
      </p:sp>
      <p:cxnSp>
        <p:nvCxnSpPr>
          <p:cNvPr id="88" name="Conector Angulado 87"/>
          <p:cNvCxnSpPr>
            <a:stCxn id="3" idx="0"/>
            <a:endCxn id="83" idx="1"/>
          </p:cNvCxnSpPr>
          <p:nvPr/>
        </p:nvCxnSpPr>
        <p:spPr>
          <a:xfrm rot="5400000" flipH="1" flipV="1">
            <a:off x="602553" y="1761024"/>
            <a:ext cx="925764" cy="325537"/>
          </a:xfrm>
          <a:prstGeom prst="bentConnector2">
            <a:avLst/>
          </a:prstGeom>
          <a:ln w="15875">
            <a:solidFill>
              <a:schemeClr val="tx1"/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10545594" y="2412395"/>
            <a:ext cx="1506706" cy="151279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>
                <a:solidFill>
                  <a:schemeClr val="tx1"/>
                </a:solidFill>
              </a:rPr>
              <a:t>(07/06/19)</a:t>
            </a:r>
            <a:r>
              <a:rPr lang="pt-BR" b="0" dirty="0">
                <a:solidFill>
                  <a:schemeClr val="tx1"/>
                </a:solidFill>
              </a:rPr>
              <a:t> Equipamento estava sendo operado sem o travamento (pino e </a:t>
            </a:r>
            <a:r>
              <a:rPr lang="pt-BR" b="0" dirty="0" err="1">
                <a:solidFill>
                  <a:schemeClr val="tx1"/>
                </a:solidFill>
              </a:rPr>
              <a:t>contrapino</a:t>
            </a:r>
            <a:r>
              <a:rPr lang="pt-BR" b="0" dirty="0">
                <a:solidFill>
                  <a:schemeClr val="tx1"/>
                </a:solidFill>
              </a:rPr>
              <a:t>) da 5ª lança (estágio manual)</a:t>
            </a:r>
          </a:p>
        </p:txBody>
      </p:sp>
      <p:cxnSp>
        <p:nvCxnSpPr>
          <p:cNvPr id="79" name="Conector de Seta Reta 78"/>
          <p:cNvCxnSpPr>
            <a:stCxn id="69" idx="3"/>
            <a:endCxn id="60" idx="1"/>
          </p:cNvCxnSpPr>
          <p:nvPr/>
        </p:nvCxnSpPr>
        <p:spPr>
          <a:xfrm>
            <a:off x="10240794" y="3165087"/>
            <a:ext cx="304800" cy="370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CaixaDeTexto 88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5308134" y="951493"/>
            <a:ext cx="1922997" cy="101238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Dispositivo de </a:t>
            </a:r>
            <a:r>
              <a:rPr lang="pt-BR" b="0" dirty="0" err="1">
                <a:solidFill>
                  <a:schemeClr val="tx1"/>
                </a:solidFill>
              </a:rPr>
              <a:t>trabamento</a:t>
            </a:r>
            <a:r>
              <a:rPr lang="pt-BR" b="0" dirty="0">
                <a:solidFill>
                  <a:schemeClr val="tx1"/>
                </a:solidFill>
              </a:rPr>
              <a:t> “</a:t>
            </a:r>
            <a:r>
              <a:rPr lang="pt-BR" b="0" dirty="0" err="1">
                <a:solidFill>
                  <a:schemeClr val="tx1"/>
                </a:solidFill>
              </a:rPr>
              <a:t>cupilha</a:t>
            </a:r>
            <a:r>
              <a:rPr lang="pt-BR" b="0" dirty="0">
                <a:solidFill>
                  <a:schemeClr val="tx1"/>
                </a:solidFill>
              </a:rPr>
              <a:t> quebra dedo” pode soltar-se involuntariamente com a operação e translado do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endParaRPr lang="pt-BR" b="0" dirty="0">
              <a:solidFill>
                <a:schemeClr val="tx1"/>
              </a:solidFill>
            </a:endParaRPr>
          </a:p>
        </p:txBody>
      </p:sp>
      <p:sp>
        <p:nvSpPr>
          <p:cNvPr id="90" name="Retângulo Arredondado 89"/>
          <p:cNvSpPr/>
          <p:nvPr/>
        </p:nvSpPr>
        <p:spPr>
          <a:xfrm>
            <a:off x="4869052" y="6149745"/>
            <a:ext cx="656433" cy="15060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1" name="CaixaDeTexto 90"/>
          <p:cNvSpPr txBox="1"/>
          <p:nvPr/>
        </p:nvSpPr>
        <p:spPr>
          <a:xfrm>
            <a:off x="5500502" y="6086548"/>
            <a:ext cx="1185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Linha do tempo</a:t>
            </a:r>
          </a:p>
        </p:txBody>
      </p:sp>
      <p:sp>
        <p:nvSpPr>
          <p:cNvPr id="96" name="Retângulo Arredondado 95"/>
          <p:cNvSpPr/>
          <p:nvPr/>
        </p:nvSpPr>
        <p:spPr>
          <a:xfrm>
            <a:off x="4869052" y="6377448"/>
            <a:ext cx="656433" cy="15060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7" name="CaixaDeTexto 96"/>
          <p:cNvSpPr txBox="1"/>
          <p:nvPr/>
        </p:nvSpPr>
        <p:spPr>
          <a:xfrm>
            <a:off x="5500502" y="6314251"/>
            <a:ext cx="1185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Por que</a:t>
            </a:r>
          </a:p>
        </p:txBody>
      </p:sp>
      <p:sp>
        <p:nvSpPr>
          <p:cNvPr id="104" name="Hexágono 103"/>
          <p:cNvSpPr/>
          <p:nvPr/>
        </p:nvSpPr>
        <p:spPr>
          <a:xfrm>
            <a:off x="6844897" y="6225048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05" name="Hexágono 104"/>
          <p:cNvSpPr/>
          <p:nvPr/>
        </p:nvSpPr>
        <p:spPr>
          <a:xfrm>
            <a:off x="8895512" y="6238378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06" name="CaixaDeTexto 105"/>
          <p:cNvSpPr txBox="1"/>
          <p:nvPr/>
        </p:nvSpPr>
        <p:spPr>
          <a:xfrm>
            <a:off x="6993751" y="6195341"/>
            <a:ext cx="1484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Fatores contributivos</a:t>
            </a:r>
          </a:p>
        </p:txBody>
      </p:sp>
      <p:sp>
        <p:nvSpPr>
          <p:cNvPr id="107" name="CaixaDeTexto 106"/>
          <p:cNvSpPr txBox="1"/>
          <p:nvPr/>
        </p:nvSpPr>
        <p:spPr>
          <a:xfrm>
            <a:off x="9057388" y="6209117"/>
            <a:ext cx="2067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/>
              <a:t>Fatores não contributivos</a:t>
            </a:r>
          </a:p>
        </p:txBody>
      </p:sp>
      <p:sp>
        <p:nvSpPr>
          <p:cNvPr id="108" name="CaixaDeTexto 107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7760072" y="951493"/>
            <a:ext cx="2074592" cy="5565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 err="1">
                <a:solidFill>
                  <a:schemeClr val="tx1"/>
                </a:solidFill>
              </a:rPr>
              <a:t>Check</a:t>
            </a:r>
            <a:r>
              <a:rPr lang="pt-BR" b="0" dirty="0">
                <a:solidFill>
                  <a:schemeClr val="tx1"/>
                </a:solidFill>
              </a:rPr>
              <a:t> </a:t>
            </a:r>
            <a:r>
              <a:rPr lang="pt-BR" b="0" dirty="0" err="1">
                <a:solidFill>
                  <a:schemeClr val="tx1"/>
                </a:solidFill>
              </a:rPr>
              <a:t>list</a:t>
            </a:r>
            <a:r>
              <a:rPr lang="pt-BR" b="0" dirty="0">
                <a:solidFill>
                  <a:schemeClr val="tx1"/>
                </a:solidFill>
              </a:rPr>
              <a:t> de verificação realizado diariamente, não certifica as condições da lança do </a:t>
            </a:r>
            <a:r>
              <a:rPr lang="pt-BR" b="0" dirty="0" err="1">
                <a:solidFill>
                  <a:schemeClr val="tx1"/>
                </a:solidFill>
              </a:rPr>
              <a:t>equpamento</a:t>
            </a:r>
            <a:endParaRPr lang="pt-BR" b="0" dirty="0">
              <a:solidFill>
                <a:schemeClr val="tx1"/>
              </a:solidFill>
            </a:endParaRPr>
          </a:p>
        </p:txBody>
      </p:sp>
      <p:sp>
        <p:nvSpPr>
          <p:cNvPr id="109" name="CaixaDeTexto 108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7760072" y="1647698"/>
            <a:ext cx="2074592" cy="314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PCRC-09 não contempla o risco de deslocamento involuntário da lança</a:t>
            </a:r>
          </a:p>
        </p:txBody>
      </p:sp>
      <p:sp>
        <p:nvSpPr>
          <p:cNvPr id="110" name="CaixaDeTexto 109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10200010" y="1054640"/>
            <a:ext cx="1707713" cy="9092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Falta do pino de travamento leva o deslocamento involuntário da lança com estágio manual</a:t>
            </a:r>
          </a:p>
        </p:txBody>
      </p:sp>
      <p:cxnSp>
        <p:nvCxnSpPr>
          <p:cNvPr id="111" name="Conector de Seta Reta 110"/>
          <p:cNvCxnSpPr>
            <a:stCxn id="83" idx="3"/>
            <a:endCxn id="84" idx="1"/>
          </p:cNvCxnSpPr>
          <p:nvPr/>
        </p:nvCxnSpPr>
        <p:spPr>
          <a:xfrm flipV="1">
            <a:off x="2822281" y="1456898"/>
            <a:ext cx="407365" cy="4012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Conector de Seta Reta 111"/>
          <p:cNvCxnSpPr>
            <a:stCxn id="84" idx="3"/>
            <a:endCxn id="89" idx="1"/>
          </p:cNvCxnSpPr>
          <p:nvPr/>
        </p:nvCxnSpPr>
        <p:spPr>
          <a:xfrm>
            <a:off x="4823723" y="1456898"/>
            <a:ext cx="484411" cy="787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ector Angulado 81"/>
          <p:cNvCxnSpPr>
            <a:stCxn id="89" idx="3"/>
            <a:endCxn id="108" idx="1"/>
          </p:cNvCxnSpPr>
          <p:nvPr/>
        </p:nvCxnSpPr>
        <p:spPr>
          <a:xfrm flipV="1">
            <a:off x="7231131" y="1229759"/>
            <a:ext cx="528941" cy="227926"/>
          </a:xfrm>
          <a:prstGeom prst="bentConnector3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Angulado 112"/>
          <p:cNvCxnSpPr>
            <a:stCxn id="89" idx="3"/>
            <a:endCxn id="109" idx="1"/>
          </p:cNvCxnSpPr>
          <p:nvPr/>
        </p:nvCxnSpPr>
        <p:spPr>
          <a:xfrm>
            <a:off x="7231131" y="1457685"/>
            <a:ext cx="528941" cy="347316"/>
          </a:xfrm>
          <a:prstGeom prst="bentConnector3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Angulado 115"/>
          <p:cNvCxnSpPr>
            <a:stCxn id="108" idx="3"/>
            <a:endCxn id="110" idx="1"/>
          </p:cNvCxnSpPr>
          <p:nvPr/>
        </p:nvCxnSpPr>
        <p:spPr>
          <a:xfrm>
            <a:off x="9834664" y="1229759"/>
            <a:ext cx="365346" cy="27949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Conector Angulado 118"/>
          <p:cNvCxnSpPr>
            <a:stCxn id="109" idx="3"/>
            <a:endCxn id="110" idx="1"/>
          </p:cNvCxnSpPr>
          <p:nvPr/>
        </p:nvCxnSpPr>
        <p:spPr>
          <a:xfrm flipV="1">
            <a:off x="9834664" y="1509258"/>
            <a:ext cx="365346" cy="29574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" name="Hexágono 121"/>
          <p:cNvSpPr/>
          <p:nvPr/>
        </p:nvSpPr>
        <p:spPr>
          <a:xfrm>
            <a:off x="7559574" y="939112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23" name="Hexágono 122"/>
          <p:cNvSpPr/>
          <p:nvPr/>
        </p:nvSpPr>
        <p:spPr>
          <a:xfrm>
            <a:off x="7559574" y="1574635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24" name="Hexágono 123"/>
          <p:cNvSpPr/>
          <p:nvPr/>
        </p:nvSpPr>
        <p:spPr>
          <a:xfrm>
            <a:off x="5062157" y="954627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25" name="Hexágono 124"/>
          <p:cNvSpPr/>
          <p:nvPr/>
        </p:nvSpPr>
        <p:spPr>
          <a:xfrm>
            <a:off x="3024115" y="942836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26" name="Hexágono 125"/>
          <p:cNvSpPr/>
          <p:nvPr/>
        </p:nvSpPr>
        <p:spPr>
          <a:xfrm>
            <a:off x="989770" y="957944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27" name="Hexágono 126"/>
          <p:cNvSpPr/>
          <p:nvPr/>
        </p:nvSpPr>
        <p:spPr>
          <a:xfrm>
            <a:off x="10036498" y="1053004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28" name="CaixaDeTexto 127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3205422" y="4374512"/>
            <a:ext cx="1594077" cy="135997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Equipe de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r>
              <a:rPr lang="pt-BR" b="0" dirty="0">
                <a:solidFill>
                  <a:schemeClr val="tx1"/>
                </a:solidFill>
              </a:rPr>
              <a:t> envolvida realiza o isolamento da área de trabalho</a:t>
            </a:r>
          </a:p>
        </p:txBody>
      </p:sp>
      <p:sp>
        <p:nvSpPr>
          <p:cNvPr id="129" name="CaixaDeTexto 128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5091599" y="4358503"/>
            <a:ext cx="1594077" cy="13886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Operador realiza a retirada da lança do “berço” de descanso do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e não percebe a falta da trava da lança de estágio manual</a:t>
            </a:r>
          </a:p>
        </p:txBody>
      </p:sp>
      <p:sp>
        <p:nvSpPr>
          <p:cNvPr id="130" name="CaixaDeTexto 129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7028518" y="4354071"/>
            <a:ext cx="1631590" cy="13931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Equipe de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r>
              <a:rPr lang="pt-BR" b="0" dirty="0">
                <a:solidFill>
                  <a:schemeClr val="tx1"/>
                </a:solidFill>
              </a:rPr>
              <a:t> desconhece e não avalia o risco de deslocamento involuntário da lança e os dois empregados que atuariam na corda ficam ao lado da lança para acoplar o dispositivo</a:t>
            </a:r>
          </a:p>
        </p:txBody>
      </p:sp>
      <p:sp>
        <p:nvSpPr>
          <p:cNvPr id="131" name="CaixaDeTexto 130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9002950" y="4344602"/>
            <a:ext cx="1199744" cy="14084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Lança desloca involuntariamente pela falta de travamento</a:t>
            </a:r>
          </a:p>
        </p:txBody>
      </p:sp>
      <p:sp>
        <p:nvSpPr>
          <p:cNvPr id="132" name="CaixaDeTexto 131">
            <a:extLst>
              <a:ext uri="{FF2B5EF4-FFF2-40B4-BE49-F238E27FC236}">
                <a16:creationId xmlns:a16="http://schemas.microsoft.com/office/drawing/2014/main" id="{8F3F2592-10AA-497C-A315-CCAFDA8B8582}"/>
              </a:ext>
            </a:extLst>
          </p:cNvPr>
          <p:cNvSpPr txBox="1"/>
          <p:nvPr/>
        </p:nvSpPr>
        <p:spPr>
          <a:xfrm>
            <a:off x="10545594" y="4342360"/>
            <a:ext cx="1506706" cy="14175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just">
              <a:defRPr sz="1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b="0" dirty="0">
                <a:solidFill>
                  <a:schemeClr val="tx1"/>
                </a:solidFill>
              </a:rPr>
              <a:t>Empregado ao ser alertado sobre o deslocamento se desloca institivamente em direção à “linha de fogo” da lança em movimento e é atingido neste momento</a:t>
            </a:r>
          </a:p>
        </p:txBody>
      </p:sp>
      <p:cxnSp>
        <p:nvCxnSpPr>
          <p:cNvPr id="133" name="Conector Angulado 132"/>
          <p:cNvCxnSpPr>
            <a:stCxn id="27" idx="2"/>
            <a:endCxn id="128" idx="1"/>
          </p:cNvCxnSpPr>
          <p:nvPr/>
        </p:nvCxnSpPr>
        <p:spPr>
          <a:xfrm rot="16200000" flipH="1">
            <a:off x="2505030" y="4354106"/>
            <a:ext cx="1129310" cy="271473"/>
          </a:xfrm>
          <a:prstGeom prst="bentConnector2">
            <a:avLst/>
          </a:prstGeom>
          <a:ln w="15875">
            <a:solidFill>
              <a:schemeClr val="tx1"/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de Seta Reta 135"/>
          <p:cNvCxnSpPr>
            <a:stCxn id="128" idx="3"/>
            <a:endCxn id="129" idx="1"/>
          </p:cNvCxnSpPr>
          <p:nvPr/>
        </p:nvCxnSpPr>
        <p:spPr>
          <a:xfrm flipV="1">
            <a:off x="4799499" y="5052843"/>
            <a:ext cx="292100" cy="1655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ector de Seta Reta 139"/>
          <p:cNvCxnSpPr>
            <a:stCxn id="129" idx="3"/>
            <a:endCxn id="130" idx="1"/>
          </p:cNvCxnSpPr>
          <p:nvPr/>
        </p:nvCxnSpPr>
        <p:spPr>
          <a:xfrm flipV="1">
            <a:off x="6685676" y="5050627"/>
            <a:ext cx="342842" cy="2216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Conector de Seta Reta 142"/>
          <p:cNvCxnSpPr>
            <a:stCxn id="130" idx="3"/>
            <a:endCxn id="131" idx="1"/>
          </p:cNvCxnSpPr>
          <p:nvPr/>
        </p:nvCxnSpPr>
        <p:spPr>
          <a:xfrm flipV="1">
            <a:off x="8660108" y="5048851"/>
            <a:ext cx="342842" cy="1776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Conector de Seta Reta 146"/>
          <p:cNvCxnSpPr>
            <a:stCxn id="131" idx="3"/>
            <a:endCxn id="132" idx="1"/>
          </p:cNvCxnSpPr>
          <p:nvPr/>
        </p:nvCxnSpPr>
        <p:spPr>
          <a:xfrm>
            <a:off x="10202694" y="5048851"/>
            <a:ext cx="342900" cy="2271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Hexágono 149"/>
          <p:cNvSpPr/>
          <p:nvPr/>
        </p:nvSpPr>
        <p:spPr>
          <a:xfrm>
            <a:off x="2987929" y="4358503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51" name="Hexágono 150"/>
          <p:cNvSpPr/>
          <p:nvPr/>
        </p:nvSpPr>
        <p:spPr>
          <a:xfrm>
            <a:off x="4891770" y="4372858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52" name="Hexágono 151"/>
          <p:cNvSpPr/>
          <p:nvPr/>
        </p:nvSpPr>
        <p:spPr>
          <a:xfrm>
            <a:off x="6793752" y="4358503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  <p:sp>
        <p:nvSpPr>
          <p:cNvPr id="153" name="Hexágono 152"/>
          <p:cNvSpPr/>
          <p:nvPr/>
        </p:nvSpPr>
        <p:spPr>
          <a:xfrm>
            <a:off x="8791826" y="4344602"/>
            <a:ext cx="163512" cy="200025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N</a:t>
            </a:r>
          </a:p>
        </p:txBody>
      </p:sp>
      <p:sp>
        <p:nvSpPr>
          <p:cNvPr id="154" name="Hexágono 153"/>
          <p:cNvSpPr/>
          <p:nvPr/>
        </p:nvSpPr>
        <p:spPr>
          <a:xfrm>
            <a:off x="10337559" y="4344900"/>
            <a:ext cx="163512" cy="200025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449972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COLETA DE DADOS - PROCEDIMENTO</a:t>
            </a:r>
          </a:p>
        </p:txBody>
      </p:sp>
      <p:graphicFrame>
        <p:nvGraphicFramePr>
          <p:cNvPr id="15" name="Tabela 4">
            <a:extLst>
              <a:ext uri="{FF2B5EF4-FFF2-40B4-BE49-F238E27FC236}">
                <a16:creationId xmlns:a16="http://schemas.microsoft.com/office/drawing/2014/main" id="{20235E5E-7C59-4804-A292-0B5B89FC8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640945"/>
              </p:ext>
            </p:extLst>
          </p:nvPr>
        </p:nvGraphicFramePr>
        <p:xfrm>
          <a:off x="119269" y="675036"/>
          <a:ext cx="11926958" cy="483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61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3803374">
                  <a:extLst>
                    <a:ext uri="{9D8B030D-6E8A-4147-A177-3AD203B41FA5}">
                      <a16:colId xmlns:a16="http://schemas.microsoft.com/office/drawing/2014/main" val="36288627"/>
                    </a:ext>
                  </a:extLst>
                </a:gridCol>
                <a:gridCol w="3485322">
                  <a:extLst>
                    <a:ext uri="{9D8B030D-6E8A-4147-A177-3AD203B41FA5}">
                      <a16:colId xmlns:a16="http://schemas.microsoft.com/office/drawing/2014/main" val="2845011041"/>
                    </a:ext>
                  </a:extLst>
                </a:gridCol>
                <a:gridCol w="2160104">
                  <a:extLst>
                    <a:ext uri="{9D8B030D-6E8A-4147-A177-3AD203B41FA5}">
                      <a16:colId xmlns:a16="http://schemas.microsoft.com/office/drawing/2014/main" val="4055435638"/>
                    </a:ext>
                  </a:extLst>
                </a:gridCol>
                <a:gridCol w="2107097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</a:tblGrid>
              <a:tr h="24023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Pergunta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Resposta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Fonte (nome/empresa)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Probabilidade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8437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41327"/>
                  </a:ext>
                </a:extLst>
              </a:tr>
            </a:tbl>
          </a:graphicData>
        </a:graphic>
      </p:graphicFrame>
      <p:graphicFrame>
        <p:nvGraphicFramePr>
          <p:cNvPr id="20" name="Tabela 7">
            <a:extLst>
              <a:ext uri="{FF2B5EF4-FFF2-40B4-BE49-F238E27FC236}">
                <a16:creationId xmlns:a16="http://schemas.microsoft.com/office/drawing/2014/main" id="{8A4DA369-AE84-4B4A-92B2-64A86A49EC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266090"/>
              </p:ext>
            </p:extLst>
          </p:nvPr>
        </p:nvGraphicFramePr>
        <p:xfrm>
          <a:off x="77924" y="5556882"/>
          <a:ext cx="646706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57">
                  <a:extLst>
                    <a:ext uri="{9D8B030D-6E8A-4147-A177-3AD203B41FA5}">
                      <a16:colId xmlns:a16="http://schemas.microsoft.com/office/drawing/2014/main" val="758216874"/>
                    </a:ext>
                  </a:extLst>
                </a:gridCol>
                <a:gridCol w="2120347">
                  <a:extLst>
                    <a:ext uri="{9D8B030D-6E8A-4147-A177-3AD203B41FA5}">
                      <a16:colId xmlns:a16="http://schemas.microsoft.com/office/drawing/2014/main" val="3596298641"/>
                    </a:ext>
                  </a:extLst>
                </a:gridCol>
                <a:gridCol w="424070">
                  <a:extLst>
                    <a:ext uri="{9D8B030D-6E8A-4147-A177-3AD203B41FA5}">
                      <a16:colId xmlns:a16="http://schemas.microsoft.com/office/drawing/2014/main" val="2529350208"/>
                    </a:ext>
                  </a:extLst>
                </a:gridCol>
                <a:gridCol w="1179444">
                  <a:extLst>
                    <a:ext uri="{9D8B030D-6E8A-4147-A177-3AD203B41FA5}">
                      <a16:colId xmlns:a16="http://schemas.microsoft.com/office/drawing/2014/main" val="2704638350"/>
                    </a:ext>
                  </a:extLst>
                </a:gridCol>
                <a:gridCol w="424069">
                  <a:extLst>
                    <a:ext uri="{9D8B030D-6E8A-4147-A177-3AD203B41FA5}">
                      <a16:colId xmlns:a16="http://schemas.microsoft.com/office/drawing/2014/main" val="1620566085"/>
                    </a:ext>
                  </a:extLst>
                </a:gridCol>
                <a:gridCol w="1974574">
                  <a:extLst>
                    <a:ext uri="{9D8B030D-6E8A-4147-A177-3AD203B41FA5}">
                      <a16:colId xmlns:a16="http://schemas.microsoft.com/office/drawing/2014/main" val="2495907322"/>
                    </a:ext>
                  </a:extLst>
                </a:gridCol>
              </a:tblGrid>
              <a:tr h="326342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rgbClr val="00B050"/>
                          </a:solidFill>
                          <a:latin typeface="Wingdings" panose="05000000000000000000" pitchFamily="2" charset="2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Pouco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Muito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65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849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COLETA DE DADOS - AMBIENTE</a:t>
            </a:r>
          </a:p>
        </p:txBody>
      </p:sp>
      <p:graphicFrame>
        <p:nvGraphicFramePr>
          <p:cNvPr id="15" name="Tabela 4">
            <a:extLst>
              <a:ext uri="{FF2B5EF4-FFF2-40B4-BE49-F238E27FC236}">
                <a16:creationId xmlns:a16="http://schemas.microsoft.com/office/drawing/2014/main" id="{20235E5E-7C59-4804-A292-0B5B89FC81F5}"/>
              </a:ext>
            </a:extLst>
          </p:cNvPr>
          <p:cNvGraphicFramePr>
            <a:graphicFrameLocks noGrp="1"/>
          </p:cNvGraphicFramePr>
          <p:nvPr/>
        </p:nvGraphicFramePr>
        <p:xfrm>
          <a:off x="119269" y="675036"/>
          <a:ext cx="11926958" cy="483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61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3803374">
                  <a:extLst>
                    <a:ext uri="{9D8B030D-6E8A-4147-A177-3AD203B41FA5}">
                      <a16:colId xmlns:a16="http://schemas.microsoft.com/office/drawing/2014/main" val="36288627"/>
                    </a:ext>
                  </a:extLst>
                </a:gridCol>
                <a:gridCol w="3485322">
                  <a:extLst>
                    <a:ext uri="{9D8B030D-6E8A-4147-A177-3AD203B41FA5}">
                      <a16:colId xmlns:a16="http://schemas.microsoft.com/office/drawing/2014/main" val="2845011041"/>
                    </a:ext>
                  </a:extLst>
                </a:gridCol>
                <a:gridCol w="2160104">
                  <a:extLst>
                    <a:ext uri="{9D8B030D-6E8A-4147-A177-3AD203B41FA5}">
                      <a16:colId xmlns:a16="http://schemas.microsoft.com/office/drawing/2014/main" val="4055435638"/>
                    </a:ext>
                  </a:extLst>
                </a:gridCol>
                <a:gridCol w="2107097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</a:tblGrid>
              <a:tr h="24023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Pergunta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Resposta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Fonte (nome/empresa)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Probabilidade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8437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41327"/>
                  </a:ext>
                </a:extLst>
              </a:tr>
            </a:tbl>
          </a:graphicData>
        </a:graphic>
      </p:graphicFrame>
      <p:graphicFrame>
        <p:nvGraphicFramePr>
          <p:cNvPr id="20" name="Tabela 7">
            <a:extLst>
              <a:ext uri="{FF2B5EF4-FFF2-40B4-BE49-F238E27FC236}">
                <a16:creationId xmlns:a16="http://schemas.microsoft.com/office/drawing/2014/main" id="{8A4DA369-AE84-4B4A-92B2-64A86A49EC15}"/>
              </a:ext>
            </a:extLst>
          </p:cNvPr>
          <p:cNvGraphicFramePr>
            <a:graphicFrameLocks noGrp="1"/>
          </p:cNvGraphicFramePr>
          <p:nvPr/>
        </p:nvGraphicFramePr>
        <p:xfrm>
          <a:off x="77924" y="5556882"/>
          <a:ext cx="646706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57">
                  <a:extLst>
                    <a:ext uri="{9D8B030D-6E8A-4147-A177-3AD203B41FA5}">
                      <a16:colId xmlns:a16="http://schemas.microsoft.com/office/drawing/2014/main" val="758216874"/>
                    </a:ext>
                  </a:extLst>
                </a:gridCol>
                <a:gridCol w="2120347">
                  <a:extLst>
                    <a:ext uri="{9D8B030D-6E8A-4147-A177-3AD203B41FA5}">
                      <a16:colId xmlns:a16="http://schemas.microsoft.com/office/drawing/2014/main" val="3596298641"/>
                    </a:ext>
                  </a:extLst>
                </a:gridCol>
                <a:gridCol w="424070">
                  <a:extLst>
                    <a:ext uri="{9D8B030D-6E8A-4147-A177-3AD203B41FA5}">
                      <a16:colId xmlns:a16="http://schemas.microsoft.com/office/drawing/2014/main" val="2529350208"/>
                    </a:ext>
                  </a:extLst>
                </a:gridCol>
                <a:gridCol w="1179444">
                  <a:extLst>
                    <a:ext uri="{9D8B030D-6E8A-4147-A177-3AD203B41FA5}">
                      <a16:colId xmlns:a16="http://schemas.microsoft.com/office/drawing/2014/main" val="2704638350"/>
                    </a:ext>
                  </a:extLst>
                </a:gridCol>
                <a:gridCol w="424069">
                  <a:extLst>
                    <a:ext uri="{9D8B030D-6E8A-4147-A177-3AD203B41FA5}">
                      <a16:colId xmlns:a16="http://schemas.microsoft.com/office/drawing/2014/main" val="1620566085"/>
                    </a:ext>
                  </a:extLst>
                </a:gridCol>
                <a:gridCol w="1974574">
                  <a:extLst>
                    <a:ext uri="{9D8B030D-6E8A-4147-A177-3AD203B41FA5}">
                      <a16:colId xmlns:a16="http://schemas.microsoft.com/office/drawing/2014/main" val="2495907322"/>
                    </a:ext>
                  </a:extLst>
                </a:gridCol>
              </a:tblGrid>
              <a:tr h="326342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rgbClr val="00B050"/>
                          </a:solidFill>
                          <a:latin typeface="Wingdings" panose="05000000000000000000" pitchFamily="2" charset="2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Pouco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Muito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65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700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COLETA DE DADOS - PESSOAS</a:t>
            </a:r>
          </a:p>
        </p:txBody>
      </p:sp>
      <p:graphicFrame>
        <p:nvGraphicFramePr>
          <p:cNvPr id="15" name="Tabela 4">
            <a:extLst>
              <a:ext uri="{FF2B5EF4-FFF2-40B4-BE49-F238E27FC236}">
                <a16:creationId xmlns:a16="http://schemas.microsoft.com/office/drawing/2014/main" id="{20235E5E-7C59-4804-A292-0B5B89FC81F5}"/>
              </a:ext>
            </a:extLst>
          </p:cNvPr>
          <p:cNvGraphicFramePr>
            <a:graphicFrameLocks noGrp="1"/>
          </p:cNvGraphicFramePr>
          <p:nvPr/>
        </p:nvGraphicFramePr>
        <p:xfrm>
          <a:off x="119269" y="675036"/>
          <a:ext cx="11926958" cy="483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61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3803374">
                  <a:extLst>
                    <a:ext uri="{9D8B030D-6E8A-4147-A177-3AD203B41FA5}">
                      <a16:colId xmlns:a16="http://schemas.microsoft.com/office/drawing/2014/main" val="36288627"/>
                    </a:ext>
                  </a:extLst>
                </a:gridCol>
                <a:gridCol w="3485322">
                  <a:extLst>
                    <a:ext uri="{9D8B030D-6E8A-4147-A177-3AD203B41FA5}">
                      <a16:colId xmlns:a16="http://schemas.microsoft.com/office/drawing/2014/main" val="2845011041"/>
                    </a:ext>
                  </a:extLst>
                </a:gridCol>
                <a:gridCol w="2160104">
                  <a:extLst>
                    <a:ext uri="{9D8B030D-6E8A-4147-A177-3AD203B41FA5}">
                      <a16:colId xmlns:a16="http://schemas.microsoft.com/office/drawing/2014/main" val="4055435638"/>
                    </a:ext>
                  </a:extLst>
                </a:gridCol>
                <a:gridCol w="2107097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</a:tblGrid>
              <a:tr h="24023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Pergunta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Resposta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Fonte (nome/empresa)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Probabilidade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8437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41327"/>
                  </a:ext>
                </a:extLst>
              </a:tr>
            </a:tbl>
          </a:graphicData>
        </a:graphic>
      </p:graphicFrame>
      <p:graphicFrame>
        <p:nvGraphicFramePr>
          <p:cNvPr id="20" name="Tabela 7">
            <a:extLst>
              <a:ext uri="{FF2B5EF4-FFF2-40B4-BE49-F238E27FC236}">
                <a16:creationId xmlns:a16="http://schemas.microsoft.com/office/drawing/2014/main" id="{8A4DA369-AE84-4B4A-92B2-64A86A49EC15}"/>
              </a:ext>
            </a:extLst>
          </p:cNvPr>
          <p:cNvGraphicFramePr>
            <a:graphicFrameLocks noGrp="1"/>
          </p:cNvGraphicFramePr>
          <p:nvPr/>
        </p:nvGraphicFramePr>
        <p:xfrm>
          <a:off x="77924" y="5556882"/>
          <a:ext cx="646706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57">
                  <a:extLst>
                    <a:ext uri="{9D8B030D-6E8A-4147-A177-3AD203B41FA5}">
                      <a16:colId xmlns:a16="http://schemas.microsoft.com/office/drawing/2014/main" val="758216874"/>
                    </a:ext>
                  </a:extLst>
                </a:gridCol>
                <a:gridCol w="2120347">
                  <a:extLst>
                    <a:ext uri="{9D8B030D-6E8A-4147-A177-3AD203B41FA5}">
                      <a16:colId xmlns:a16="http://schemas.microsoft.com/office/drawing/2014/main" val="3596298641"/>
                    </a:ext>
                  </a:extLst>
                </a:gridCol>
                <a:gridCol w="424070">
                  <a:extLst>
                    <a:ext uri="{9D8B030D-6E8A-4147-A177-3AD203B41FA5}">
                      <a16:colId xmlns:a16="http://schemas.microsoft.com/office/drawing/2014/main" val="2529350208"/>
                    </a:ext>
                  </a:extLst>
                </a:gridCol>
                <a:gridCol w="1179444">
                  <a:extLst>
                    <a:ext uri="{9D8B030D-6E8A-4147-A177-3AD203B41FA5}">
                      <a16:colId xmlns:a16="http://schemas.microsoft.com/office/drawing/2014/main" val="2704638350"/>
                    </a:ext>
                  </a:extLst>
                </a:gridCol>
                <a:gridCol w="424069">
                  <a:extLst>
                    <a:ext uri="{9D8B030D-6E8A-4147-A177-3AD203B41FA5}">
                      <a16:colId xmlns:a16="http://schemas.microsoft.com/office/drawing/2014/main" val="1620566085"/>
                    </a:ext>
                  </a:extLst>
                </a:gridCol>
                <a:gridCol w="1974574">
                  <a:extLst>
                    <a:ext uri="{9D8B030D-6E8A-4147-A177-3AD203B41FA5}">
                      <a16:colId xmlns:a16="http://schemas.microsoft.com/office/drawing/2014/main" val="2495907322"/>
                    </a:ext>
                  </a:extLst>
                </a:gridCol>
              </a:tblGrid>
              <a:tr h="326342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rgbClr val="00B050"/>
                          </a:solidFill>
                          <a:latin typeface="Wingdings" panose="05000000000000000000" pitchFamily="2" charset="2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Pouco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Muito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65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179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COLETA DE DADOS - EQUIPAMENTOS</a:t>
            </a:r>
          </a:p>
        </p:txBody>
      </p:sp>
      <p:graphicFrame>
        <p:nvGraphicFramePr>
          <p:cNvPr id="15" name="Tabela 4">
            <a:extLst>
              <a:ext uri="{FF2B5EF4-FFF2-40B4-BE49-F238E27FC236}">
                <a16:creationId xmlns:a16="http://schemas.microsoft.com/office/drawing/2014/main" id="{20235E5E-7C59-4804-A292-0B5B89FC81F5}"/>
              </a:ext>
            </a:extLst>
          </p:cNvPr>
          <p:cNvGraphicFramePr>
            <a:graphicFrameLocks noGrp="1"/>
          </p:cNvGraphicFramePr>
          <p:nvPr/>
        </p:nvGraphicFramePr>
        <p:xfrm>
          <a:off x="119269" y="675036"/>
          <a:ext cx="11926958" cy="483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61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3803374">
                  <a:extLst>
                    <a:ext uri="{9D8B030D-6E8A-4147-A177-3AD203B41FA5}">
                      <a16:colId xmlns:a16="http://schemas.microsoft.com/office/drawing/2014/main" val="36288627"/>
                    </a:ext>
                  </a:extLst>
                </a:gridCol>
                <a:gridCol w="3485322">
                  <a:extLst>
                    <a:ext uri="{9D8B030D-6E8A-4147-A177-3AD203B41FA5}">
                      <a16:colId xmlns:a16="http://schemas.microsoft.com/office/drawing/2014/main" val="2845011041"/>
                    </a:ext>
                  </a:extLst>
                </a:gridCol>
                <a:gridCol w="2160104">
                  <a:extLst>
                    <a:ext uri="{9D8B030D-6E8A-4147-A177-3AD203B41FA5}">
                      <a16:colId xmlns:a16="http://schemas.microsoft.com/office/drawing/2014/main" val="4055435638"/>
                    </a:ext>
                  </a:extLst>
                </a:gridCol>
                <a:gridCol w="2107097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</a:tblGrid>
              <a:tr h="24023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Pergunta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Resposta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Fonte (nome/empresa)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Probabilidade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8437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41327"/>
                  </a:ext>
                </a:extLst>
              </a:tr>
            </a:tbl>
          </a:graphicData>
        </a:graphic>
      </p:graphicFrame>
      <p:graphicFrame>
        <p:nvGraphicFramePr>
          <p:cNvPr id="20" name="Tabela 7">
            <a:extLst>
              <a:ext uri="{FF2B5EF4-FFF2-40B4-BE49-F238E27FC236}">
                <a16:creationId xmlns:a16="http://schemas.microsoft.com/office/drawing/2014/main" id="{8A4DA369-AE84-4B4A-92B2-64A86A49EC15}"/>
              </a:ext>
            </a:extLst>
          </p:cNvPr>
          <p:cNvGraphicFramePr>
            <a:graphicFrameLocks noGrp="1"/>
          </p:cNvGraphicFramePr>
          <p:nvPr/>
        </p:nvGraphicFramePr>
        <p:xfrm>
          <a:off x="77924" y="5556882"/>
          <a:ext cx="646706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57">
                  <a:extLst>
                    <a:ext uri="{9D8B030D-6E8A-4147-A177-3AD203B41FA5}">
                      <a16:colId xmlns:a16="http://schemas.microsoft.com/office/drawing/2014/main" val="758216874"/>
                    </a:ext>
                  </a:extLst>
                </a:gridCol>
                <a:gridCol w="2120347">
                  <a:extLst>
                    <a:ext uri="{9D8B030D-6E8A-4147-A177-3AD203B41FA5}">
                      <a16:colId xmlns:a16="http://schemas.microsoft.com/office/drawing/2014/main" val="3596298641"/>
                    </a:ext>
                  </a:extLst>
                </a:gridCol>
                <a:gridCol w="424070">
                  <a:extLst>
                    <a:ext uri="{9D8B030D-6E8A-4147-A177-3AD203B41FA5}">
                      <a16:colId xmlns:a16="http://schemas.microsoft.com/office/drawing/2014/main" val="2529350208"/>
                    </a:ext>
                  </a:extLst>
                </a:gridCol>
                <a:gridCol w="1179444">
                  <a:extLst>
                    <a:ext uri="{9D8B030D-6E8A-4147-A177-3AD203B41FA5}">
                      <a16:colId xmlns:a16="http://schemas.microsoft.com/office/drawing/2014/main" val="2704638350"/>
                    </a:ext>
                  </a:extLst>
                </a:gridCol>
                <a:gridCol w="424069">
                  <a:extLst>
                    <a:ext uri="{9D8B030D-6E8A-4147-A177-3AD203B41FA5}">
                      <a16:colId xmlns:a16="http://schemas.microsoft.com/office/drawing/2014/main" val="1620566085"/>
                    </a:ext>
                  </a:extLst>
                </a:gridCol>
                <a:gridCol w="1974574">
                  <a:extLst>
                    <a:ext uri="{9D8B030D-6E8A-4147-A177-3AD203B41FA5}">
                      <a16:colId xmlns:a16="http://schemas.microsoft.com/office/drawing/2014/main" val="2495907322"/>
                    </a:ext>
                  </a:extLst>
                </a:gridCol>
              </a:tblGrid>
              <a:tr h="326342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rgbClr val="00B050"/>
                          </a:solidFill>
                          <a:latin typeface="Wingdings" panose="05000000000000000000" pitchFamily="2" charset="2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Pouco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Muito Provável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65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224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4054" y="2352133"/>
            <a:ext cx="5967658" cy="1720851"/>
          </a:xfrm>
        </p:spPr>
        <p:txBody>
          <a:bodyPr/>
          <a:lstStyle/>
          <a:p>
            <a:r>
              <a:rPr lang="en-US" sz="3000" dirty="0"/>
              <a:t>DADOS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Evento</a:t>
            </a:r>
            <a:endParaRPr lang="en-US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Registro</a:t>
            </a:r>
            <a:r>
              <a:rPr lang="en-US" sz="2500" dirty="0"/>
              <a:t> </a:t>
            </a:r>
            <a:r>
              <a:rPr lang="en-US" sz="2500" dirty="0" err="1"/>
              <a:t>Fotográfico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744902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25272"/>
              </p:ext>
            </p:extLst>
          </p:nvPr>
        </p:nvGraphicFramePr>
        <p:xfrm>
          <a:off x="177271" y="770368"/>
          <a:ext cx="11722630" cy="4942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2929">
                  <a:extLst>
                    <a:ext uri="{9D8B030D-6E8A-4147-A177-3AD203B41FA5}">
                      <a16:colId xmlns:a16="http://schemas.microsoft.com/office/drawing/2014/main" val="2563171877"/>
                    </a:ext>
                  </a:extLst>
                </a:gridCol>
                <a:gridCol w="2698845">
                  <a:extLst>
                    <a:ext uri="{9D8B030D-6E8A-4147-A177-3AD203B41FA5}">
                      <a16:colId xmlns:a16="http://schemas.microsoft.com/office/drawing/2014/main" val="3490769656"/>
                    </a:ext>
                  </a:extLst>
                </a:gridCol>
                <a:gridCol w="2593074">
                  <a:extLst>
                    <a:ext uri="{9D8B030D-6E8A-4147-A177-3AD203B41FA5}">
                      <a16:colId xmlns:a16="http://schemas.microsoft.com/office/drawing/2014/main" val="931300744"/>
                    </a:ext>
                  </a:extLst>
                </a:gridCol>
                <a:gridCol w="740581">
                  <a:extLst>
                    <a:ext uri="{9D8B030D-6E8A-4147-A177-3AD203B41FA5}">
                      <a16:colId xmlns:a16="http://schemas.microsoft.com/office/drawing/2014/main" val="1324930994"/>
                    </a:ext>
                  </a:extLst>
                </a:gridCol>
                <a:gridCol w="3599407">
                  <a:extLst>
                    <a:ext uri="{9D8B030D-6E8A-4147-A177-3AD203B41FA5}">
                      <a16:colId xmlns:a16="http://schemas.microsoft.com/office/drawing/2014/main" val="1772210494"/>
                    </a:ext>
                  </a:extLst>
                </a:gridCol>
                <a:gridCol w="667794">
                  <a:extLst>
                    <a:ext uri="{9D8B030D-6E8A-4147-A177-3AD203B41FA5}">
                      <a16:colId xmlns:a16="http://schemas.microsoft.com/office/drawing/2014/main" val="52106275"/>
                    </a:ext>
                  </a:extLst>
                </a:gridCol>
              </a:tblGrid>
              <a:tr h="144032">
                <a:tc row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PROCESSOS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PRETENDIDO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NORMAL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DE FATO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5090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Descrição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Descrição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951364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PESSOAS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Equipe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fora da linha de fogo durante movimentação dos equipamentos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Equipe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fica fora da linha de fogo da lança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Ajudante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após ser alertado da movimentação involuntária da lança, corre em direção da linha de fogo da lança em movimento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22088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t-BR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Aproximação para conectar acessório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ao </a:t>
                      </a:r>
                      <a:r>
                        <a:rPr lang="pt-BR" sz="1200" u="none" strike="noStrike" dirty="0" err="1">
                          <a:effectLst/>
                        </a:rPr>
                        <a:t>moitão</a:t>
                      </a:r>
                      <a:r>
                        <a:rPr lang="pt-BR" sz="1200" u="none" strike="noStrike" dirty="0">
                          <a:effectLst/>
                        </a:rPr>
                        <a:t>, ficando fora da linha de fogo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Aproximação para conectar acessório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ao </a:t>
                      </a:r>
                      <a:r>
                        <a:rPr lang="pt-BR" sz="1200" u="none" strike="noStrike" dirty="0" err="1">
                          <a:effectLst/>
                        </a:rPr>
                        <a:t>moitão</a:t>
                      </a:r>
                      <a:r>
                        <a:rPr lang="pt-BR" sz="1200" u="none" strike="noStrike" dirty="0">
                          <a:effectLst/>
                        </a:rPr>
                        <a:t>, ficando fora da linha de fogo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Aproximação para conectar acessório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ao </a:t>
                      </a:r>
                      <a:r>
                        <a:rPr lang="pt-BR" sz="1200" u="none" strike="noStrike" dirty="0" err="1">
                          <a:effectLst/>
                        </a:rPr>
                        <a:t>moitão</a:t>
                      </a:r>
                      <a:r>
                        <a:rPr lang="pt-BR" sz="1200" u="none" strike="noStrike" dirty="0">
                          <a:effectLst/>
                        </a:rPr>
                        <a:t>, ficando fora da linha de fogo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644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t-BR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Empregados entendem como risco permanecerem próximos à lança do equipamento mesmo sem carga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Empregados permanecem ao lado do lança e não avaliam como risco o deslocamento involuntário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Empregados permanecem ao lado do lança e não avaliam como risco o deslocamento involuntário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804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EQUIPAMENTO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Operação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com </a:t>
                      </a:r>
                      <a:r>
                        <a:rPr lang="pt-BR" sz="1200" u="none" strike="noStrike" dirty="0" err="1">
                          <a:effectLst/>
                        </a:rPr>
                        <a:t>Munck</a:t>
                      </a:r>
                      <a:r>
                        <a:rPr lang="pt-BR" sz="1200" u="none" strike="noStrike" dirty="0">
                          <a:effectLst/>
                        </a:rPr>
                        <a:t> com pino e </a:t>
                      </a:r>
                      <a:r>
                        <a:rPr lang="pt-BR" sz="1200" u="none" strike="noStrike" dirty="0" err="1">
                          <a:effectLst/>
                        </a:rPr>
                        <a:t>contrapino</a:t>
                      </a:r>
                      <a:r>
                        <a:rPr lang="pt-BR" sz="1200" u="none" strike="noStrike" dirty="0">
                          <a:effectLst/>
                        </a:rPr>
                        <a:t> de Travamento ("</a:t>
                      </a:r>
                      <a:r>
                        <a:rPr lang="pt-BR" sz="1200" u="none" strike="noStrike" dirty="0" err="1">
                          <a:effectLst/>
                        </a:rPr>
                        <a:t>cupilha</a:t>
                      </a:r>
                      <a:r>
                        <a:rPr lang="pt-BR" sz="1200" u="none" strike="noStrike" dirty="0">
                          <a:effectLst/>
                        </a:rPr>
                        <a:t> quebra dedo") da lança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Operação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com pino e </a:t>
                      </a:r>
                      <a:r>
                        <a:rPr lang="pt-BR" sz="1200" u="none" strike="noStrike" dirty="0" err="1">
                          <a:effectLst/>
                        </a:rPr>
                        <a:t>contrapino</a:t>
                      </a:r>
                      <a:r>
                        <a:rPr lang="pt-BR" sz="1200" u="none" strike="noStrike" dirty="0">
                          <a:effectLst/>
                        </a:rPr>
                        <a:t> de travamento da lança de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Operação realizada sem pino e </a:t>
                      </a:r>
                      <a:r>
                        <a:rPr lang="pt-BR" sz="1200" u="none" strike="noStrike" dirty="0" err="1">
                          <a:effectLst/>
                        </a:rPr>
                        <a:t>contrapino</a:t>
                      </a:r>
                      <a:r>
                        <a:rPr lang="pt-BR" sz="1200" u="none" strike="noStrike" dirty="0">
                          <a:effectLst/>
                        </a:rPr>
                        <a:t> de travamento da lança de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99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PROCEDIMENTO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Verificação inicial de mobilização e periódica do travamento da lança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Não realizar a verificação das travas da lança com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Não realizar a verificação das travas da lança com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406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ORGANIZACIONAL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Processos de avaliação e verificação contemplam o risco de movimentação involuntária da lança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Processo não contempla o risco para deslocamento involuntário da lança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Processo não contempla o risco para deslocamento involuntário da lança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2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+mj-lt"/>
                          <a:cs typeface="Arial" panose="020B0604020202020204" pitchFamily="34" charset="0"/>
                        </a:rPr>
                        <a:t>AMBIENTE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-------------------------------------------------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----------------------------------------------------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---------------------------------------------------------------------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173100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5827943" y="6193624"/>
            <a:ext cx="1146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Atende</a:t>
            </a:r>
          </a:p>
        </p:txBody>
      </p:sp>
      <p:sp>
        <p:nvSpPr>
          <p:cNvPr id="65" name="Elipse 64"/>
          <p:cNvSpPr/>
          <p:nvPr/>
        </p:nvSpPr>
        <p:spPr>
          <a:xfrm>
            <a:off x="5575942" y="6288991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8" name="CaixaDeTexto 67"/>
          <p:cNvSpPr txBox="1"/>
          <p:nvPr/>
        </p:nvSpPr>
        <p:spPr>
          <a:xfrm>
            <a:off x="7780114" y="6210558"/>
            <a:ext cx="267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Não atende</a:t>
            </a:r>
          </a:p>
        </p:txBody>
      </p:sp>
      <p:sp>
        <p:nvSpPr>
          <p:cNvPr id="70" name="Elipse 69"/>
          <p:cNvSpPr/>
          <p:nvPr/>
        </p:nvSpPr>
        <p:spPr>
          <a:xfrm>
            <a:off x="7528114" y="6305925"/>
            <a:ext cx="252000" cy="25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DA5C7E8-0E5E-4D6D-85D3-8B731AE0DD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ICAM – VERIFICAÇÃO DA ATIVIDADE</a:t>
            </a:r>
          </a:p>
        </p:txBody>
      </p:sp>
    </p:spTree>
    <p:extLst>
      <p:ext uri="{BB962C8B-B14F-4D97-AF65-F5344CB8AC3E}">
        <p14:creationId xmlns:p14="http://schemas.microsoft.com/office/powerpoint/2010/main" val="3129140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965973"/>
              </p:ext>
            </p:extLst>
          </p:nvPr>
        </p:nvGraphicFramePr>
        <p:xfrm>
          <a:off x="177271" y="770368"/>
          <a:ext cx="4483629" cy="530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529">
                  <a:extLst>
                    <a:ext uri="{9D8B030D-6E8A-4147-A177-3AD203B41FA5}">
                      <a16:colId xmlns:a16="http://schemas.microsoft.com/office/drawing/2014/main" val="2563171877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77221049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52106275"/>
                    </a:ext>
                  </a:extLst>
                </a:gridCol>
              </a:tblGrid>
              <a:tr h="144032">
                <a:tc row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PROCESSOS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200" b="1" dirty="0">
                          <a:solidFill>
                            <a:schemeClr val="tx1"/>
                          </a:solidFill>
                        </a:rPr>
                        <a:t>DE FATO</a:t>
                      </a:r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5090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Descrição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951364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PESSOAS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Ajudante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após ser alertado da movimentação involuntária da lança, corre em direção da linha de fogo da lança em movimento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222088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t-BR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Aproximação para conectar acessório de </a:t>
                      </a:r>
                      <a:r>
                        <a:rPr lang="pt-BR" sz="1200" u="none" strike="noStrike" dirty="0" err="1">
                          <a:effectLst/>
                        </a:rPr>
                        <a:t>içamento</a:t>
                      </a:r>
                      <a:r>
                        <a:rPr lang="pt-BR" sz="1200" u="none" strike="noStrike" dirty="0">
                          <a:effectLst/>
                        </a:rPr>
                        <a:t> ao </a:t>
                      </a:r>
                      <a:r>
                        <a:rPr lang="pt-BR" sz="1200" u="none" strike="noStrike" dirty="0" err="1">
                          <a:effectLst/>
                        </a:rPr>
                        <a:t>moitão</a:t>
                      </a:r>
                      <a:r>
                        <a:rPr lang="pt-BR" sz="1200" u="none" strike="noStrike" dirty="0">
                          <a:effectLst/>
                        </a:rPr>
                        <a:t>, ficando fora da linha de fogo do equipamento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56644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pt-BR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Empregados permanecem ao lado do lança e não avaliam como risco o deslocamento involuntário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804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EQUIPAMENTO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Operação realizada sem pino e </a:t>
                      </a:r>
                      <a:r>
                        <a:rPr lang="pt-BR" sz="1200" u="none" strike="noStrike" dirty="0" err="1">
                          <a:effectLst/>
                        </a:rPr>
                        <a:t>contrapino</a:t>
                      </a:r>
                      <a:r>
                        <a:rPr lang="pt-BR" sz="1200" u="none" strike="noStrike" dirty="0">
                          <a:effectLst/>
                        </a:rPr>
                        <a:t> de travamento da lança de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99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PROCEDIMENTO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Não realizar a verificação das travas da lança com estágio manual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406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ORGANIZACIONAL</a:t>
                      </a:r>
                      <a:endParaRPr lang="pt-B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u="none" strike="noStrike" dirty="0">
                          <a:effectLst/>
                        </a:rPr>
                        <a:t>Processo não contempla o risco para deslocamento involuntário da lança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5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3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2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+mj-lt"/>
                          <a:cs typeface="Arial" panose="020B0604020202020204" pitchFamily="34" charset="0"/>
                        </a:rPr>
                        <a:t>AMBIENTE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---------------------------------------------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173100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5827943" y="6193624"/>
            <a:ext cx="1146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Atende</a:t>
            </a:r>
          </a:p>
        </p:txBody>
      </p:sp>
      <p:sp>
        <p:nvSpPr>
          <p:cNvPr id="65" name="Elipse 64"/>
          <p:cNvSpPr/>
          <p:nvPr/>
        </p:nvSpPr>
        <p:spPr>
          <a:xfrm>
            <a:off x="5575942" y="6288991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8" name="CaixaDeTexto 67"/>
          <p:cNvSpPr txBox="1"/>
          <p:nvPr/>
        </p:nvSpPr>
        <p:spPr>
          <a:xfrm>
            <a:off x="7780114" y="6210558"/>
            <a:ext cx="267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Não atende</a:t>
            </a:r>
          </a:p>
        </p:txBody>
      </p:sp>
      <p:sp>
        <p:nvSpPr>
          <p:cNvPr id="70" name="Elipse 69"/>
          <p:cNvSpPr/>
          <p:nvPr/>
        </p:nvSpPr>
        <p:spPr>
          <a:xfrm>
            <a:off x="7528114" y="6305925"/>
            <a:ext cx="252000" cy="25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5207642" y="1468386"/>
            <a:ext cx="1777858" cy="685022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just"/>
            <a:r>
              <a:rPr lang="pt-BR" sz="1200" dirty="0"/>
              <a:t>Falta de percepção de riscos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336614" y="1493786"/>
            <a:ext cx="1841000" cy="306467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Treinamento ineficaz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7336614" y="1872341"/>
            <a:ext cx="1841000" cy="306467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Monitoramento ineficaz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9677899" y="1463719"/>
            <a:ext cx="2316883" cy="715089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Não há política de segurança clara e incentivada pela alta direção da empresa</a:t>
            </a:r>
          </a:p>
        </p:txBody>
      </p:sp>
      <p:cxnSp>
        <p:nvCxnSpPr>
          <p:cNvPr id="6" name="Conector de Seta Reta 5"/>
          <p:cNvCxnSpPr>
            <a:endCxn id="3" idx="1"/>
          </p:cNvCxnSpPr>
          <p:nvPr/>
        </p:nvCxnSpPr>
        <p:spPr>
          <a:xfrm>
            <a:off x="4457700" y="1810897"/>
            <a:ext cx="74994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do 13"/>
          <p:cNvCxnSpPr>
            <a:stCxn id="3" idx="3"/>
            <a:endCxn id="9" idx="1"/>
          </p:cNvCxnSpPr>
          <p:nvPr/>
        </p:nvCxnSpPr>
        <p:spPr>
          <a:xfrm flipV="1">
            <a:off x="6985500" y="1647020"/>
            <a:ext cx="351114" cy="163877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do 17"/>
          <p:cNvCxnSpPr>
            <a:stCxn id="3" idx="3"/>
            <a:endCxn id="10" idx="1"/>
          </p:cNvCxnSpPr>
          <p:nvPr/>
        </p:nvCxnSpPr>
        <p:spPr>
          <a:xfrm>
            <a:off x="6985500" y="1810897"/>
            <a:ext cx="351114" cy="214678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Angulado 20"/>
          <p:cNvCxnSpPr>
            <a:stCxn id="9" idx="3"/>
            <a:endCxn id="11" idx="1"/>
          </p:cNvCxnSpPr>
          <p:nvPr/>
        </p:nvCxnSpPr>
        <p:spPr>
          <a:xfrm>
            <a:off x="9177614" y="1647020"/>
            <a:ext cx="500285" cy="17424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Angulado 23"/>
          <p:cNvCxnSpPr>
            <a:stCxn id="10" idx="3"/>
            <a:endCxn id="11" idx="1"/>
          </p:cNvCxnSpPr>
          <p:nvPr/>
        </p:nvCxnSpPr>
        <p:spPr>
          <a:xfrm flipV="1">
            <a:off x="9177614" y="1821264"/>
            <a:ext cx="500285" cy="20431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/>
          <p:cNvSpPr txBox="1"/>
          <p:nvPr/>
        </p:nvSpPr>
        <p:spPr>
          <a:xfrm>
            <a:off x="5207642" y="2646991"/>
            <a:ext cx="1777858" cy="685022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just"/>
            <a:r>
              <a:rPr lang="pt-BR" sz="1200" dirty="0"/>
              <a:t>Falta de percepção de riscos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7336614" y="2672391"/>
            <a:ext cx="1841000" cy="306467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Treinamento ineficaz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7336614" y="3050946"/>
            <a:ext cx="1841000" cy="306467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Monitoramento ineficaz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9677899" y="2642324"/>
            <a:ext cx="2316883" cy="715089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Não há política de segurança clara e incentivada pela alta direção da empresa</a:t>
            </a:r>
          </a:p>
        </p:txBody>
      </p:sp>
      <p:cxnSp>
        <p:nvCxnSpPr>
          <p:cNvPr id="32" name="Conector Angulado 31"/>
          <p:cNvCxnSpPr>
            <a:stCxn id="27" idx="3"/>
            <a:endCxn id="28" idx="1"/>
          </p:cNvCxnSpPr>
          <p:nvPr/>
        </p:nvCxnSpPr>
        <p:spPr>
          <a:xfrm flipV="1">
            <a:off x="6985500" y="2825625"/>
            <a:ext cx="351114" cy="163877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Angulado 32"/>
          <p:cNvCxnSpPr>
            <a:stCxn id="27" idx="3"/>
            <a:endCxn id="29" idx="1"/>
          </p:cNvCxnSpPr>
          <p:nvPr/>
        </p:nvCxnSpPr>
        <p:spPr>
          <a:xfrm>
            <a:off x="6985500" y="2989502"/>
            <a:ext cx="351114" cy="214678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do 33"/>
          <p:cNvCxnSpPr>
            <a:stCxn id="28" idx="3"/>
            <a:endCxn id="30" idx="1"/>
          </p:cNvCxnSpPr>
          <p:nvPr/>
        </p:nvCxnSpPr>
        <p:spPr>
          <a:xfrm>
            <a:off x="9177614" y="2825625"/>
            <a:ext cx="500285" cy="17424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Angulado 34"/>
          <p:cNvCxnSpPr>
            <a:stCxn id="29" idx="3"/>
            <a:endCxn id="30" idx="1"/>
          </p:cNvCxnSpPr>
          <p:nvPr/>
        </p:nvCxnSpPr>
        <p:spPr>
          <a:xfrm flipV="1">
            <a:off x="9177614" y="2999869"/>
            <a:ext cx="500285" cy="20431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de Seta Reta 35"/>
          <p:cNvCxnSpPr/>
          <p:nvPr/>
        </p:nvCxnSpPr>
        <p:spPr>
          <a:xfrm>
            <a:off x="4457700" y="4094402"/>
            <a:ext cx="74994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aixaDeTexto 37"/>
          <p:cNvSpPr txBox="1"/>
          <p:nvPr/>
        </p:nvSpPr>
        <p:spPr>
          <a:xfrm>
            <a:off x="5228556" y="3870391"/>
            <a:ext cx="1904358" cy="44802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just"/>
            <a:r>
              <a:rPr lang="pt-BR" sz="1200" dirty="0"/>
              <a:t>Empregados não verificou travamento</a:t>
            </a:r>
          </a:p>
        </p:txBody>
      </p:sp>
      <p:sp>
        <p:nvSpPr>
          <p:cNvPr id="39" name="CaixaDeTexto 38"/>
          <p:cNvSpPr txBox="1"/>
          <p:nvPr/>
        </p:nvSpPr>
        <p:spPr>
          <a:xfrm>
            <a:off x="7357527" y="3884079"/>
            <a:ext cx="2151457" cy="44802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just"/>
            <a:r>
              <a:rPr lang="pt-BR" sz="1200" dirty="0"/>
              <a:t>No procedimento não consta esta obrigatoriedade</a:t>
            </a:r>
          </a:p>
        </p:txBody>
      </p:sp>
      <p:cxnSp>
        <p:nvCxnSpPr>
          <p:cNvPr id="40" name="Conector Angulado 39"/>
          <p:cNvCxnSpPr>
            <a:endCxn id="27" idx="1"/>
          </p:cNvCxnSpPr>
          <p:nvPr/>
        </p:nvCxnSpPr>
        <p:spPr>
          <a:xfrm flipV="1">
            <a:off x="4457700" y="2989502"/>
            <a:ext cx="749942" cy="482940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985E4C2B-6484-472B-A2DE-89E3C36F6B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ICAM – ANÁLISE DA ATIVIDADE</a:t>
            </a:r>
          </a:p>
        </p:txBody>
      </p:sp>
    </p:spTree>
    <p:extLst>
      <p:ext uri="{BB962C8B-B14F-4D97-AF65-F5344CB8AC3E}">
        <p14:creationId xmlns:p14="http://schemas.microsoft.com/office/powerpoint/2010/main" val="64653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14300" y="1593851"/>
            <a:ext cx="10350500" cy="1720851"/>
          </a:xfrm>
        </p:spPr>
        <p:txBody>
          <a:bodyPr/>
          <a:lstStyle/>
          <a:p>
            <a:r>
              <a:rPr lang="en-US" sz="3000" dirty="0"/>
              <a:t>ETAPA 4 – ORGANIZAÇÃO DE DADOS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/>
              <a:t>Linha do tempo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Verificação</a:t>
            </a:r>
            <a:r>
              <a:rPr lang="en-US" sz="2500" dirty="0"/>
              <a:t> da </a:t>
            </a:r>
            <a:r>
              <a:rPr lang="en-US" sz="2500" dirty="0" err="1"/>
              <a:t>atividade</a:t>
            </a:r>
            <a:endParaRPr lang="en-US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Análise</a:t>
            </a:r>
            <a:r>
              <a:rPr lang="en-US" sz="2500" dirty="0"/>
              <a:t> da </a:t>
            </a:r>
            <a:r>
              <a:rPr lang="en-US" sz="2500" dirty="0" err="1"/>
              <a:t>atividade</a:t>
            </a:r>
            <a:endParaRPr lang="en-US" sz="25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39229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14300" y="1593851"/>
            <a:ext cx="10350500" cy="1720851"/>
          </a:xfrm>
        </p:spPr>
        <p:txBody>
          <a:bodyPr/>
          <a:lstStyle/>
          <a:p>
            <a:r>
              <a:rPr lang="en-US" sz="3000" dirty="0"/>
              <a:t>ETAPA 5 – ANÁLISE DO ICAM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517381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/>
          <p:cNvSpPr txBox="1"/>
          <p:nvPr/>
        </p:nvSpPr>
        <p:spPr>
          <a:xfrm>
            <a:off x="10378914" y="2989990"/>
            <a:ext cx="1658411" cy="882933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dirty="0"/>
              <a:t>Movimentação da Lança do caminhão </a:t>
            </a:r>
            <a:r>
              <a:rPr lang="pt-BR" dirty="0" err="1"/>
              <a:t>Munck</a:t>
            </a:r>
            <a:r>
              <a:rPr lang="pt-BR" dirty="0"/>
              <a:t> atinge empregado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215463" y="2741928"/>
            <a:ext cx="1856225" cy="1252265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facilidade de desprendimento involuntário da trava do contra do </a:t>
            </a:r>
            <a:r>
              <a:rPr lang="pt-BR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contrapino</a:t>
            </a:r>
            <a:r>
              <a:rPr lang="pt-BR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lança é desconhecida por todas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133354" y="727617"/>
            <a:ext cx="1938334" cy="336469"/>
          </a:xfrm>
          <a:prstGeom prst="rect">
            <a:avLst/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FATORES ORGANIZACIONAIS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85728" y="666842"/>
            <a:ext cx="2057398" cy="515339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/>
          <p:cNvSpPr/>
          <p:nvPr/>
        </p:nvSpPr>
        <p:spPr>
          <a:xfrm>
            <a:off x="2352140" y="730040"/>
            <a:ext cx="2360307" cy="334046"/>
          </a:xfrm>
          <a:prstGeom prst="rect">
            <a:avLst/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FATORES DA TAREFA/ AMBIENTAIS</a:t>
            </a:r>
          </a:p>
        </p:txBody>
      </p:sp>
      <p:sp>
        <p:nvSpPr>
          <p:cNvPr id="47" name="Retângulo 46"/>
          <p:cNvSpPr/>
          <p:nvPr/>
        </p:nvSpPr>
        <p:spPr>
          <a:xfrm>
            <a:off x="2304514" y="669265"/>
            <a:ext cx="2481799" cy="515339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/>
          <p:cNvSpPr/>
          <p:nvPr/>
        </p:nvSpPr>
        <p:spPr>
          <a:xfrm>
            <a:off x="5054888" y="752807"/>
            <a:ext cx="2471109" cy="311279"/>
          </a:xfrm>
          <a:prstGeom prst="rect">
            <a:avLst/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AÇÕES INDIVIDUAIS/ EQUIPE</a:t>
            </a:r>
          </a:p>
        </p:txBody>
      </p:sp>
      <p:sp>
        <p:nvSpPr>
          <p:cNvPr id="50" name="Retângulo 49"/>
          <p:cNvSpPr/>
          <p:nvPr/>
        </p:nvSpPr>
        <p:spPr>
          <a:xfrm>
            <a:off x="5030415" y="692032"/>
            <a:ext cx="2541960" cy="515339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/>
          <p:cNvSpPr/>
          <p:nvPr/>
        </p:nvSpPr>
        <p:spPr>
          <a:xfrm>
            <a:off x="7919540" y="740211"/>
            <a:ext cx="2296024" cy="311661"/>
          </a:xfrm>
          <a:prstGeom prst="rect">
            <a:avLst/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PROTEÇÕES AUSENTES/ FALHAS</a:t>
            </a:r>
          </a:p>
        </p:txBody>
      </p:sp>
      <p:sp>
        <p:nvSpPr>
          <p:cNvPr id="53" name="Retângulo 52"/>
          <p:cNvSpPr/>
          <p:nvPr/>
        </p:nvSpPr>
        <p:spPr>
          <a:xfrm>
            <a:off x="7840951" y="666842"/>
            <a:ext cx="2448752" cy="515339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CaixaDeTexto 53"/>
          <p:cNvSpPr txBox="1"/>
          <p:nvPr/>
        </p:nvSpPr>
        <p:spPr>
          <a:xfrm>
            <a:off x="2352140" y="1209534"/>
            <a:ext cx="2328949" cy="882933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Na avaliação diária do equipamento, não contempla a verificação de travas das lanças manuais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2393195" y="2238285"/>
            <a:ext cx="2287894" cy="698267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Trava do </a:t>
            </a:r>
            <a:r>
              <a:rPr lang="pt-BR" b="0" dirty="0" err="1">
                <a:solidFill>
                  <a:schemeClr val="tx1"/>
                </a:solidFill>
              </a:rPr>
              <a:t>contrapino</a:t>
            </a:r>
            <a:r>
              <a:rPr lang="pt-BR" b="0" dirty="0">
                <a:solidFill>
                  <a:schemeClr val="tx1"/>
                </a:solidFill>
              </a:rPr>
              <a:t> (“</a:t>
            </a:r>
            <a:r>
              <a:rPr lang="pt-BR" b="0" dirty="0" err="1">
                <a:solidFill>
                  <a:schemeClr val="tx1"/>
                </a:solidFill>
              </a:rPr>
              <a:t>cupilha</a:t>
            </a:r>
            <a:r>
              <a:rPr lang="pt-BR" b="0" dirty="0">
                <a:solidFill>
                  <a:schemeClr val="tx1"/>
                </a:solidFill>
              </a:rPr>
              <a:t> quebra dedo”) pode soltar involuntariamente 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2424552" y="3051546"/>
            <a:ext cx="2287895" cy="882933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O risco de deslocamento involuntários da lança, não é avaliado para atividade com caminhão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endParaRPr lang="pt-BR" b="0" dirty="0">
              <a:solidFill>
                <a:schemeClr val="tx1"/>
              </a:solidFill>
            </a:endParaRPr>
          </a:p>
        </p:txBody>
      </p:sp>
      <p:sp>
        <p:nvSpPr>
          <p:cNvPr id="57" name="CaixaDeTexto 56"/>
          <p:cNvSpPr txBox="1"/>
          <p:nvPr/>
        </p:nvSpPr>
        <p:spPr>
          <a:xfrm>
            <a:off x="2391644" y="4043402"/>
            <a:ext cx="2307538" cy="698267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No PCRC 09 não possui item de verificação para travamento da lança de estágio manual</a:t>
            </a:r>
          </a:p>
        </p:txBody>
      </p:sp>
      <p:sp>
        <p:nvSpPr>
          <p:cNvPr id="58" name="CaixaDeTexto 57"/>
          <p:cNvSpPr txBox="1"/>
          <p:nvPr/>
        </p:nvSpPr>
        <p:spPr>
          <a:xfrm>
            <a:off x="2386513" y="4895231"/>
            <a:ext cx="2307538" cy="698267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Operador do </a:t>
            </a:r>
            <a:r>
              <a:rPr lang="pt-BR" b="0" dirty="0" err="1">
                <a:solidFill>
                  <a:schemeClr val="tx1"/>
                </a:solidFill>
              </a:rPr>
              <a:t>Munck</a:t>
            </a:r>
            <a:r>
              <a:rPr lang="pt-BR" b="0" dirty="0">
                <a:solidFill>
                  <a:schemeClr val="tx1"/>
                </a:solidFill>
              </a:rPr>
              <a:t> não possui rotina de verificação do travamento das lanças manuais</a:t>
            </a:r>
          </a:p>
        </p:txBody>
      </p:sp>
      <p:sp>
        <p:nvSpPr>
          <p:cNvPr id="59" name="CaixaDeTexto 58"/>
          <p:cNvSpPr txBox="1"/>
          <p:nvPr/>
        </p:nvSpPr>
        <p:spPr>
          <a:xfrm>
            <a:off x="5157447" y="3013292"/>
            <a:ext cx="2287895" cy="882933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Empregados envolvidos no </a:t>
            </a:r>
            <a:r>
              <a:rPr lang="pt-BR" b="0" dirty="0" err="1">
                <a:solidFill>
                  <a:schemeClr val="tx1"/>
                </a:solidFill>
              </a:rPr>
              <a:t>içamento</a:t>
            </a:r>
            <a:r>
              <a:rPr lang="pt-BR" b="0" dirty="0">
                <a:solidFill>
                  <a:schemeClr val="tx1"/>
                </a:solidFill>
              </a:rPr>
              <a:t>, não verificaram a existência do travamento dos estágios manuais da lança</a:t>
            </a:r>
          </a:p>
        </p:txBody>
      </p:sp>
      <p:sp>
        <p:nvSpPr>
          <p:cNvPr id="61" name="CaixaDeTexto 60"/>
          <p:cNvSpPr txBox="1"/>
          <p:nvPr/>
        </p:nvSpPr>
        <p:spPr>
          <a:xfrm>
            <a:off x="7921379" y="3086922"/>
            <a:ext cx="2287895" cy="698267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821531">
              <a:defRPr sz="1200" b="1">
                <a:solidFill>
                  <a:schemeClr val="bg2"/>
                </a:solidFill>
              </a:defRPr>
            </a:lvl1pPr>
          </a:lstStyle>
          <a:p>
            <a:pPr algn="just"/>
            <a:r>
              <a:rPr lang="pt-BR" b="0" dirty="0">
                <a:solidFill>
                  <a:schemeClr val="tx1"/>
                </a:solidFill>
              </a:rPr>
              <a:t>Falta de pino e </a:t>
            </a:r>
            <a:r>
              <a:rPr lang="pt-BR" b="0" dirty="0" err="1">
                <a:solidFill>
                  <a:schemeClr val="tx1"/>
                </a:solidFill>
              </a:rPr>
              <a:t>contrapino</a:t>
            </a:r>
            <a:r>
              <a:rPr lang="pt-BR" b="0" dirty="0">
                <a:solidFill>
                  <a:schemeClr val="tx1"/>
                </a:solidFill>
              </a:rPr>
              <a:t> para travamento da lança com estágio manual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30633747-4058-4A6F-B1C4-BB5EBF62F742}"/>
              </a:ext>
            </a:extLst>
          </p:cNvPr>
          <p:cNvSpPr txBox="1">
            <a:spLocks/>
          </p:cNvSpPr>
          <p:nvPr/>
        </p:nvSpPr>
        <p:spPr>
          <a:xfrm>
            <a:off x="-7236" y="1019"/>
            <a:ext cx="12188825" cy="540000"/>
          </a:xfrm>
          <a:prstGeom prst="rect">
            <a:avLst/>
          </a:prstGeom>
          <a:solidFill>
            <a:srgbClr val="2F3192"/>
          </a:solidFill>
        </p:spPr>
        <p:txBody>
          <a:bodyPr vert="horz" lIns="121899" tIns="60949" rIns="121899" bIns="60949"/>
          <a:lstStyle>
            <a:lvl1pPr marL="0" indent="0" algn="l" defTabSz="609493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3200" b="1" i="0" kern="1200">
                <a:solidFill>
                  <a:schemeClr val="accent3"/>
                </a:solidFill>
                <a:latin typeface="Verdana"/>
                <a:ea typeface="+mn-ea"/>
                <a:cs typeface="Verdana"/>
              </a:defRPr>
            </a:lvl1pPr>
            <a:lvl2pPr marL="990427" indent="-380933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73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227" indent="-304747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720" indent="-304747" algn="l" defTabSz="609493" rtl="0" eaLnBrk="1" latinLnBrk="0" hangingPunct="1">
              <a:spcBef>
                <a:spcPct val="20000"/>
              </a:spcBef>
              <a:buFont typeface="Arial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21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bg2"/>
                </a:solidFill>
              </a:rPr>
              <a:t>ICAM – DIAGRAMA</a:t>
            </a:r>
          </a:p>
        </p:txBody>
      </p:sp>
    </p:spTree>
    <p:extLst>
      <p:ext uri="{BB962C8B-B14F-4D97-AF65-F5344CB8AC3E}">
        <p14:creationId xmlns:p14="http://schemas.microsoft.com/office/powerpoint/2010/main" val="2803757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14300" y="1593851"/>
            <a:ext cx="10350500" cy="1720851"/>
          </a:xfrm>
        </p:spPr>
        <p:txBody>
          <a:bodyPr/>
          <a:lstStyle/>
          <a:p>
            <a:r>
              <a:rPr lang="en-US" sz="3000" dirty="0"/>
              <a:t>ETAPA 6 – AÇÕES</a:t>
            </a:r>
          </a:p>
          <a:p>
            <a:r>
              <a:rPr lang="en-US" sz="2500" dirty="0" err="1"/>
              <a:t>Ações</a:t>
            </a:r>
            <a:r>
              <a:rPr lang="en-US" sz="2500" dirty="0"/>
              <a:t> </a:t>
            </a:r>
            <a:r>
              <a:rPr lang="en-US" sz="2500" dirty="0" err="1"/>
              <a:t>preventivas</a:t>
            </a:r>
            <a:endParaRPr lang="en-US" sz="2500" dirty="0"/>
          </a:p>
          <a:p>
            <a:r>
              <a:rPr lang="en-US" sz="2500" dirty="0" err="1"/>
              <a:t>Ações</a:t>
            </a:r>
            <a:r>
              <a:rPr lang="en-US" sz="2500" dirty="0"/>
              <a:t> </a:t>
            </a:r>
            <a:r>
              <a:rPr lang="en-US" sz="2500" dirty="0" err="1"/>
              <a:t>corretivas</a:t>
            </a:r>
            <a:endParaRPr lang="en-US" sz="25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557421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a 4">
            <a:extLst>
              <a:ext uri="{FF2B5EF4-FFF2-40B4-BE49-F238E27FC236}">
                <a16:creationId xmlns:a16="http://schemas.microsoft.com/office/drawing/2014/main" id="{DF2D062F-50F6-4FDF-AC98-6D7DE4C38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334044"/>
              </p:ext>
            </p:extLst>
          </p:nvPr>
        </p:nvGraphicFramePr>
        <p:xfrm>
          <a:off x="144797" y="703328"/>
          <a:ext cx="11873550" cy="456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777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3419061">
                  <a:extLst>
                    <a:ext uri="{9D8B030D-6E8A-4147-A177-3AD203B41FA5}">
                      <a16:colId xmlns:a16="http://schemas.microsoft.com/office/drawing/2014/main" val="477794163"/>
                    </a:ext>
                  </a:extLst>
                </a:gridCol>
                <a:gridCol w="2385391">
                  <a:extLst>
                    <a:ext uri="{9D8B030D-6E8A-4147-A177-3AD203B41FA5}">
                      <a16:colId xmlns:a16="http://schemas.microsoft.com/office/drawing/2014/main" val="1289370540"/>
                    </a:ext>
                  </a:extLst>
                </a:gridCol>
                <a:gridCol w="2623931">
                  <a:extLst>
                    <a:ext uri="{9D8B030D-6E8A-4147-A177-3AD203B41FA5}">
                      <a16:colId xmlns:a16="http://schemas.microsoft.com/office/drawing/2014/main" val="99732926"/>
                    </a:ext>
                  </a:extLst>
                </a:gridCol>
                <a:gridCol w="904448">
                  <a:extLst>
                    <a:ext uri="{9D8B030D-6E8A-4147-A177-3AD203B41FA5}">
                      <a16:colId xmlns:a16="http://schemas.microsoft.com/office/drawing/2014/main" val="1369052786"/>
                    </a:ext>
                  </a:extLst>
                </a:gridCol>
                <a:gridCol w="1374925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  <a:gridCol w="860017">
                  <a:extLst>
                    <a:ext uri="{9D8B030D-6E8A-4147-A177-3AD203B41FA5}">
                      <a16:colId xmlns:a16="http://schemas.microsoft.com/office/drawing/2014/main" val="1147531048"/>
                    </a:ext>
                  </a:extLst>
                </a:gridCol>
              </a:tblGrid>
              <a:tr h="338082"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Descrição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Evidências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Prazo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Responsável (nome e empresa)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Status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10766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Inserir no PCRC 09 e anexos, a verificação de travamento das lanças com estágios manuais, estabelecendo medidas de controle para as travas (</a:t>
                      </a:r>
                      <a:r>
                        <a:rPr kumimoji="0" lang="pt-BR" sz="1200" u="none" strike="noStrike" cap="none" spc="0" normalizeH="0" baseline="0" dirty="0" err="1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check</a:t>
                      </a: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 </a:t>
                      </a:r>
                      <a:r>
                        <a:rPr kumimoji="0" lang="pt-BR" sz="1200" u="none" strike="noStrike" cap="none" spc="0" normalizeH="0" baseline="0" dirty="0" err="1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list</a:t>
                      </a: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 de verificação para liberação do equipamento, TAG, </a:t>
                      </a:r>
                      <a:r>
                        <a:rPr kumimoji="0" lang="pt-BR" sz="1200" u="none" strike="noStrike" cap="none" spc="0" normalizeH="0" baseline="0" dirty="0" err="1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check</a:t>
                      </a: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 </a:t>
                      </a:r>
                      <a:r>
                        <a:rPr kumimoji="0" lang="pt-BR" sz="1200" u="none" strike="noStrike" cap="none" spc="0" normalizeH="0" baseline="0" dirty="0" err="1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list</a:t>
                      </a: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 diário para operador e teste sem carga para verificação operacional da lança)</a:t>
                      </a:r>
                      <a:endParaRPr kumimoji="0" lang="pt-BR" sz="12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10766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Equipe de gestão da gerência de Segurança realizará a revisão, apresentará para aprovação da Renova. Após a aprovação será realizada a divulgação para todo o Projeto.</a:t>
                      </a:r>
                      <a:endParaRPr kumimoji="0" lang="pt-BR" sz="120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pt-BR" sz="12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Procedimento e vistorias revisadas</a:t>
                      </a:r>
                    </a:p>
                    <a:p>
                      <a:pPr algn="just"/>
                      <a:r>
                        <a:rPr kumimoji="0" lang="pt-BR" sz="12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Atas de reuniões</a:t>
                      </a:r>
                    </a:p>
                    <a:p>
                      <a:pPr algn="just"/>
                      <a:r>
                        <a:rPr kumimoji="0" lang="pt-BR" sz="120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Email</a:t>
                      </a:r>
                      <a:r>
                        <a:rPr kumimoji="0" lang="pt-BR" sz="12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de envio dos procedimentos revisados</a:t>
                      </a:r>
                      <a:endParaRPr kumimoji="0" lang="pt-BR" sz="120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10766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28/06/19</a:t>
                      </a:r>
                      <a:endParaRPr kumimoji="0" lang="pt-BR" sz="12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10766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Daniela Castro</a:t>
                      </a:r>
                    </a:p>
                    <a:p>
                      <a:pPr marL="0" marR="0" indent="0" algn="ctr" defTabSz="410766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u="none" strike="noStrike" cap="none" spc="0" normalizeH="0" baseline="0" dirty="0">
                          <a:ln>
                            <a:noFill/>
                          </a:ln>
                          <a:effectLst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Helvetica Light"/>
                        </a:rPr>
                        <a:t>(Renova)</a:t>
                      </a:r>
                      <a:endParaRPr kumimoji="0" lang="pt-BR" sz="12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0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</a:t>
                      </a:r>
                      <a:endParaRPr lang="pt-BR" sz="1200" b="0" i="0" u="none" strike="noStrike" dirty="0">
                        <a:solidFill>
                          <a:srgbClr val="FFFF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84373"/>
                  </a:ext>
                </a:extLst>
              </a:tr>
              <a:tr h="338082">
                <a:tc>
                  <a:txBody>
                    <a:bodyPr/>
                    <a:lstStyle/>
                    <a:p>
                      <a:r>
                        <a:rPr lang="pt-BR" sz="9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41327"/>
                  </a:ext>
                </a:extLst>
              </a:tr>
            </a:tbl>
          </a:graphicData>
        </a:graphic>
      </p:graphicFrame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B6798175-261D-4765-9CF6-882B33B7A1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</p:spPr>
        <p:txBody>
          <a:bodyPr/>
          <a:lstStyle/>
          <a:p>
            <a:r>
              <a:rPr lang="en-US" sz="2400" dirty="0">
                <a:solidFill>
                  <a:schemeClr val="bg2"/>
                </a:solidFill>
              </a:rPr>
              <a:t>ICAM – PLANO DE AÇÃO</a:t>
            </a:r>
          </a:p>
        </p:txBody>
      </p:sp>
      <p:graphicFrame>
        <p:nvGraphicFramePr>
          <p:cNvPr id="13" name="Tabela 7">
            <a:extLst>
              <a:ext uri="{FF2B5EF4-FFF2-40B4-BE49-F238E27FC236}">
                <a16:creationId xmlns:a16="http://schemas.microsoft.com/office/drawing/2014/main" id="{B5185726-14F2-4EE5-A502-6198C2FBD7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219681"/>
              </p:ext>
            </p:extLst>
          </p:nvPr>
        </p:nvGraphicFramePr>
        <p:xfrm>
          <a:off x="77924" y="5427790"/>
          <a:ext cx="646706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57">
                  <a:extLst>
                    <a:ext uri="{9D8B030D-6E8A-4147-A177-3AD203B41FA5}">
                      <a16:colId xmlns:a16="http://schemas.microsoft.com/office/drawing/2014/main" val="758216874"/>
                    </a:ext>
                  </a:extLst>
                </a:gridCol>
                <a:gridCol w="1379815">
                  <a:extLst>
                    <a:ext uri="{9D8B030D-6E8A-4147-A177-3AD203B41FA5}">
                      <a16:colId xmlns:a16="http://schemas.microsoft.com/office/drawing/2014/main" val="3596298641"/>
                    </a:ext>
                  </a:extLst>
                </a:gridCol>
                <a:gridCol w="437321">
                  <a:extLst>
                    <a:ext uri="{9D8B030D-6E8A-4147-A177-3AD203B41FA5}">
                      <a16:colId xmlns:a16="http://schemas.microsoft.com/office/drawing/2014/main" val="2529350208"/>
                    </a:ext>
                  </a:extLst>
                </a:gridCol>
                <a:gridCol w="2122514">
                  <a:extLst>
                    <a:ext uri="{9D8B030D-6E8A-4147-A177-3AD203B41FA5}">
                      <a16:colId xmlns:a16="http://schemas.microsoft.com/office/drawing/2014/main" val="2704638350"/>
                    </a:ext>
                  </a:extLst>
                </a:gridCol>
                <a:gridCol w="435156">
                  <a:extLst>
                    <a:ext uri="{9D8B030D-6E8A-4147-A177-3AD203B41FA5}">
                      <a16:colId xmlns:a16="http://schemas.microsoft.com/office/drawing/2014/main" val="1620566085"/>
                    </a:ext>
                  </a:extLst>
                </a:gridCol>
                <a:gridCol w="1747698">
                  <a:extLst>
                    <a:ext uri="{9D8B030D-6E8A-4147-A177-3AD203B41FA5}">
                      <a16:colId xmlns:a16="http://schemas.microsoft.com/office/drawing/2014/main" val="2495907322"/>
                    </a:ext>
                  </a:extLst>
                </a:gridCol>
              </a:tblGrid>
              <a:tr h="326342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rgbClr val="00B050"/>
                          </a:solidFill>
                          <a:latin typeface="Wingdings" panose="05000000000000000000" pitchFamily="2" charset="2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Resolvida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 Andamento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Atrasada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65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4921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14300" y="1593851"/>
            <a:ext cx="10350500" cy="1720851"/>
          </a:xfrm>
        </p:spPr>
        <p:txBody>
          <a:bodyPr/>
          <a:lstStyle/>
          <a:p>
            <a:r>
              <a:rPr lang="en-US" sz="3000" dirty="0"/>
              <a:t>ETAPA 7 – RESULTADO</a:t>
            </a:r>
          </a:p>
        </p:txBody>
      </p:sp>
    </p:spTree>
    <p:extLst>
      <p:ext uri="{BB962C8B-B14F-4D97-AF65-F5344CB8AC3E}">
        <p14:creationId xmlns:p14="http://schemas.microsoft.com/office/powerpoint/2010/main" val="334282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14300" y="1593851"/>
            <a:ext cx="10350500" cy="1720851"/>
          </a:xfrm>
        </p:spPr>
        <p:txBody>
          <a:bodyPr/>
          <a:lstStyle/>
          <a:p>
            <a:r>
              <a:rPr lang="en-US" sz="3000" dirty="0"/>
              <a:t>ANEXOS</a:t>
            </a:r>
          </a:p>
        </p:txBody>
      </p:sp>
    </p:spTree>
    <p:extLst>
      <p:ext uri="{BB962C8B-B14F-4D97-AF65-F5344CB8AC3E}">
        <p14:creationId xmlns:p14="http://schemas.microsoft.com/office/powerpoint/2010/main" val="2764204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695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75B0837-E871-40F9-B895-FDDD8E8DA8E0}"/>
              </a:ext>
            </a:extLst>
          </p:cNvPr>
          <p:cNvSpPr/>
          <p:nvPr/>
        </p:nvSpPr>
        <p:spPr>
          <a:xfrm>
            <a:off x="-1" y="-21781"/>
            <a:ext cx="12188825" cy="540000"/>
          </a:xfrm>
          <a:prstGeom prst="rect">
            <a:avLst/>
          </a:prstGeom>
          <a:solidFill>
            <a:srgbClr val="2F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B1C47CA-88CB-4601-9B07-6850E6359A12}"/>
              </a:ext>
            </a:extLst>
          </p:cNvPr>
          <p:cNvSpPr txBox="1"/>
          <p:nvPr/>
        </p:nvSpPr>
        <p:spPr>
          <a:xfrm>
            <a:off x="79782" y="18215"/>
            <a:ext cx="440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ICAM - EVENTO</a:t>
            </a:r>
          </a:p>
        </p:txBody>
      </p:sp>
      <p:graphicFrame>
        <p:nvGraphicFramePr>
          <p:cNvPr id="6" name="Tabela 6">
            <a:extLst>
              <a:ext uri="{FF2B5EF4-FFF2-40B4-BE49-F238E27FC236}">
                <a16:creationId xmlns:a16="http://schemas.microsoft.com/office/drawing/2014/main" id="{DC71068E-EBFC-41C4-B6A5-B356A0000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66585"/>
              </p:ext>
            </p:extLst>
          </p:nvPr>
        </p:nvGraphicFramePr>
        <p:xfrm>
          <a:off x="157572" y="589095"/>
          <a:ext cx="11873680" cy="5268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697">
                  <a:extLst>
                    <a:ext uri="{9D8B030D-6E8A-4147-A177-3AD203B41FA5}">
                      <a16:colId xmlns:a16="http://schemas.microsoft.com/office/drawing/2014/main" val="3528312055"/>
                    </a:ext>
                  </a:extLst>
                </a:gridCol>
                <a:gridCol w="1832112">
                  <a:extLst>
                    <a:ext uri="{9D8B030D-6E8A-4147-A177-3AD203B41FA5}">
                      <a16:colId xmlns:a16="http://schemas.microsoft.com/office/drawing/2014/main" val="1220575936"/>
                    </a:ext>
                  </a:extLst>
                </a:gridCol>
                <a:gridCol w="1756568">
                  <a:extLst>
                    <a:ext uri="{9D8B030D-6E8A-4147-A177-3AD203B41FA5}">
                      <a16:colId xmlns:a16="http://schemas.microsoft.com/office/drawing/2014/main" val="1658355609"/>
                    </a:ext>
                  </a:extLst>
                </a:gridCol>
                <a:gridCol w="3855303">
                  <a:extLst>
                    <a:ext uri="{9D8B030D-6E8A-4147-A177-3AD203B41FA5}">
                      <a16:colId xmlns:a16="http://schemas.microsoft.com/office/drawing/2014/main" val="1262782888"/>
                    </a:ext>
                  </a:extLst>
                </a:gridCol>
              </a:tblGrid>
              <a:tr h="493573">
                <a:tc gridSpan="4"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Informações Gerais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4111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 da ocorrência: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Horário: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Local: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37617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 da Investigação (início):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 de Investigação (final):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81887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Classificação da Ocorrência: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pt-B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Potencial de Gravidade:</a:t>
                      </a:r>
                      <a:endParaRPr lang="pt-BR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386166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Gerência: 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5401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Programa:</a:t>
                      </a:r>
                    </a:p>
                  </a:txBody>
                  <a:tcPr marL="69681" marR="69681" marT="34840" marB="34840"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049164"/>
                  </a:ext>
                </a:extLst>
              </a:tr>
              <a:tr h="3046793">
                <a:tc gridSpan="4"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Descrição:</a:t>
                      </a:r>
                    </a:p>
                  </a:txBody>
                  <a:tcPr marL="69681" marR="69681" marT="34840" marB="34840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pt-BR" sz="20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317489"/>
                  </a:ext>
                </a:extLst>
              </a:tr>
            </a:tbl>
          </a:graphicData>
        </a:graphic>
      </p:graphicFrame>
      <p:sp>
        <p:nvSpPr>
          <p:cNvPr id="5" name="Retângulo 4">
            <a:extLst>
              <a:ext uri="{FF2B5EF4-FFF2-40B4-BE49-F238E27FC236}">
                <a16:creationId xmlns:a16="http://schemas.microsoft.com/office/drawing/2014/main" id="{9A17F017-1F52-4BC7-9E96-2EBB0B5B12A9}"/>
              </a:ext>
            </a:extLst>
          </p:cNvPr>
          <p:cNvSpPr/>
          <p:nvPr/>
        </p:nvSpPr>
        <p:spPr>
          <a:xfrm>
            <a:off x="4417210" y="5286934"/>
            <a:ext cx="6337226" cy="12366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DEVE SER DESCRIÇÃO DETALHADA, INSERIR DADOS “ESTATÍSTICOS” (dia, horário, função, tempo de empresa </a:t>
            </a:r>
            <a:r>
              <a:rPr lang="pt-BR" dirty="0" err="1">
                <a:solidFill>
                  <a:schemeClr val="tx1"/>
                </a:solidFill>
              </a:rPr>
              <a:t>etc</a:t>
            </a:r>
            <a:r>
              <a:rPr lang="pt-BR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67560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25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/>
          <p:nvPr/>
        </p:nvPicPr>
        <p:blipFill rotWithShape="1">
          <a:blip r:embed="rId2"/>
          <a:srcRect l="22985" t="11539" b="10130"/>
          <a:stretch/>
        </p:blipFill>
        <p:spPr bwMode="auto">
          <a:xfrm>
            <a:off x="0" y="0"/>
            <a:ext cx="12188825" cy="69958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275771" y="261258"/>
            <a:ext cx="2772228" cy="109775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noAutofit/>
          </a:bodyPr>
          <a:lstStyle/>
          <a:p>
            <a:r>
              <a:rPr lang="pt-BR" sz="1500" dirty="0"/>
              <a:t>O evento ocorreu no pátio de tubos da empresa, no centro da cidade de Governador Valadares – MG.</a:t>
            </a:r>
          </a:p>
        </p:txBody>
      </p:sp>
    </p:spTree>
    <p:extLst>
      <p:ext uri="{BB962C8B-B14F-4D97-AF65-F5344CB8AC3E}">
        <p14:creationId xmlns:p14="http://schemas.microsoft.com/office/powerpoint/2010/main" val="465869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01600" y="116116"/>
            <a:ext cx="2772228" cy="7837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noAutofit/>
          </a:bodyPr>
          <a:lstStyle/>
          <a:p>
            <a:r>
              <a:rPr lang="pt-BR" sz="1500" dirty="0"/>
              <a:t>O local é utilizado como depósito de tubos que são utilizados nas atividades da Adutora.</a:t>
            </a:r>
          </a:p>
        </p:txBody>
      </p:sp>
    </p:spTree>
    <p:extLst>
      <p:ext uri="{BB962C8B-B14F-4D97-AF65-F5344CB8AC3E}">
        <p14:creationId xmlns:p14="http://schemas.microsoft.com/office/powerpoint/2010/main" val="3649614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Imagem 3" descr="C:\Users\Segurança\AppData\Local\Microsoft\Windows\Temporary Internet Files\Content.Outlook\R649Q7QP\IMG_20190607_140551714.jpg">
            <a:extLst>
              <a:ext uri="{FF2B5EF4-FFF2-40B4-BE49-F238E27FC236}">
                <a16:creationId xmlns:a16="http://schemas.microsoft.com/office/drawing/2014/main" id="{186375C0-7827-4DF0-A45F-8DD6E7B4CA4B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2"/>
          <a:srcRect t="12490" b="1249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0" y="6005015"/>
            <a:ext cx="12188825" cy="85139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cs typeface="Arial"/>
              </a:rPr>
              <a:t>1.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Operador</a:t>
            </a:r>
            <a:r>
              <a:rPr lang="en-US" dirty="0">
                <a:solidFill>
                  <a:schemeClr val="bg1"/>
                </a:solidFill>
                <a:cs typeface="Arial"/>
              </a:rPr>
              <a:t> do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Munck</a:t>
            </a:r>
            <a:r>
              <a:rPr lang="en-US" dirty="0">
                <a:solidFill>
                  <a:schemeClr val="bg1"/>
                </a:solidFill>
                <a:cs typeface="Arial"/>
              </a:rPr>
              <a:t> / 2.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Ajudante</a:t>
            </a:r>
            <a:r>
              <a:rPr lang="en-US" dirty="0">
                <a:solidFill>
                  <a:schemeClr val="bg1"/>
                </a:solidFill>
                <a:cs typeface="Arial"/>
              </a:rPr>
              <a:t> de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Içamento</a:t>
            </a:r>
            <a:r>
              <a:rPr lang="en-US" dirty="0">
                <a:solidFill>
                  <a:schemeClr val="bg1"/>
                </a:solidFill>
                <a:cs typeface="Arial"/>
              </a:rPr>
              <a:t> / 3.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Ajudante</a:t>
            </a:r>
            <a:r>
              <a:rPr lang="en-US" dirty="0">
                <a:solidFill>
                  <a:schemeClr val="bg1"/>
                </a:solidFill>
                <a:cs typeface="Arial"/>
              </a:rPr>
              <a:t> de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Içamento</a:t>
            </a:r>
            <a:r>
              <a:rPr lang="en-US" dirty="0">
                <a:solidFill>
                  <a:schemeClr val="bg1"/>
                </a:solidFill>
                <a:cs typeface="Arial"/>
              </a:rPr>
              <a:t> (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acidentado</a:t>
            </a:r>
            <a:r>
              <a:rPr lang="en-US" dirty="0">
                <a:solidFill>
                  <a:schemeClr val="bg1"/>
                </a:solidFill>
                <a:cs typeface="Arial"/>
              </a:rPr>
              <a:t>) / 4. Ponto de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fixação</a:t>
            </a:r>
            <a:r>
              <a:rPr lang="en-US" dirty="0">
                <a:solidFill>
                  <a:schemeClr val="bg1"/>
                </a:solidFill>
                <a:cs typeface="Arial"/>
              </a:rPr>
              <a:t> da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lança</a:t>
            </a:r>
            <a:r>
              <a:rPr lang="en-US" dirty="0">
                <a:solidFill>
                  <a:schemeClr val="bg1"/>
                </a:solidFill>
                <a:cs typeface="Arial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hidráulica</a:t>
            </a:r>
            <a:r>
              <a:rPr lang="en-US" dirty="0">
                <a:solidFill>
                  <a:schemeClr val="bg1"/>
                </a:solidFill>
                <a:cs typeface="Arial"/>
              </a:rPr>
              <a:t> com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lança</a:t>
            </a:r>
            <a:r>
              <a:rPr lang="en-US" dirty="0">
                <a:solidFill>
                  <a:schemeClr val="bg1"/>
                </a:solidFill>
                <a:cs typeface="Arial"/>
              </a:rPr>
              <a:t> de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estágio</a:t>
            </a:r>
            <a:r>
              <a:rPr lang="en-US" dirty="0">
                <a:solidFill>
                  <a:schemeClr val="bg1"/>
                </a:solidFill>
                <a:cs typeface="Arial"/>
              </a:rPr>
              <a:t> manual (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sem</a:t>
            </a:r>
            <a:r>
              <a:rPr lang="en-US" dirty="0">
                <a:solidFill>
                  <a:schemeClr val="bg1"/>
                </a:solidFill>
                <a:cs typeface="Arial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travamento</a:t>
            </a:r>
            <a:r>
              <a:rPr lang="en-US" dirty="0">
                <a:solidFill>
                  <a:schemeClr val="bg1"/>
                </a:solidFill>
                <a:cs typeface="Arial"/>
              </a:rPr>
              <a:t>). </a:t>
            </a: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Obs.: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Modelo</a:t>
            </a:r>
            <a:r>
              <a:rPr lang="en-US" dirty="0">
                <a:solidFill>
                  <a:schemeClr val="bg1"/>
                </a:solidFill>
                <a:cs typeface="Arial"/>
              </a:rPr>
              <a:t> de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fixação</a:t>
            </a:r>
            <a:r>
              <a:rPr lang="en-US" dirty="0">
                <a:solidFill>
                  <a:schemeClr val="bg1"/>
                </a:solidFill>
                <a:cs typeface="Arial"/>
              </a:rPr>
              <a:t> com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pino</a:t>
            </a:r>
            <a:r>
              <a:rPr lang="en-US" dirty="0">
                <a:solidFill>
                  <a:schemeClr val="bg1"/>
                </a:solidFill>
                <a:cs typeface="Arial"/>
              </a:rPr>
              <a:t> 	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contrapino</a:t>
            </a:r>
            <a:r>
              <a:rPr lang="en-US" dirty="0">
                <a:solidFill>
                  <a:schemeClr val="bg1"/>
                </a:solidFill>
                <a:cs typeface="Arial"/>
              </a:rPr>
              <a:t> e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trava</a:t>
            </a:r>
            <a:r>
              <a:rPr lang="en-US" dirty="0">
                <a:solidFill>
                  <a:schemeClr val="bg1"/>
                </a:solidFill>
                <a:cs typeface="Arial"/>
              </a:rPr>
              <a:t> “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cupilha</a:t>
            </a:r>
            <a:r>
              <a:rPr lang="en-US" dirty="0">
                <a:solidFill>
                  <a:schemeClr val="bg1"/>
                </a:solidFill>
                <a:cs typeface="Arial"/>
              </a:rPr>
              <a:t> 	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quebra</a:t>
            </a:r>
            <a:r>
              <a:rPr lang="en-US" dirty="0">
                <a:solidFill>
                  <a:schemeClr val="bg1"/>
                </a:solidFill>
                <a:cs typeface="Arial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Arial"/>
              </a:rPr>
              <a:t>dedo</a:t>
            </a:r>
            <a:r>
              <a:rPr lang="en-US" dirty="0">
                <a:solidFill>
                  <a:schemeClr val="tx1"/>
                </a:solidFill>
                <a:cs typeface="Arial"/>
              </a:rPr>
              <a:t>”</a:t>
            </a:r>
          </a:p>
        </p:txBody>
      </p:sp>
      <p:sp>
        <p:nvSpPr>
          <p:cNvPr id="6" name="Losango 5"/>
          <p:cNvSpPr/>
          <p:nvPr/>
        </p:nvSpPr>
        <p:spPr>
          <a:xfrm>
            <a:off x="4285397" y="2470244"/>
            <a:ext cx="450376" cy="420465"/>
          </a:xfrm>
          <a:prstGeom prst="diamond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1</a:t>
            </a:r>
          </a:p>
        </p:txBody>
      </p:sp>
      <p:sp>
        <p:nvSpPr>
          <p:cNvPr id="7" name="Losango 6"/>
          <p:cNvSpPr/>
          <p:nvPr/>
        </p:nvSpPr>
        <p:spPr>
          <a:xfrm>
            <a:off x="3264090" y="4027397"/>
            <a:ext cx="450376" cy="420465"/>
          </a:xfrm>
          <a:prstGeom prst="diamond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3</a:t>
            </a:r>
          </a:p>
        </p:txBody>
      </p:sp>
      <p:sp>
        <p:nvSpPr>
          <p:cNvPr id="8" name="Losango 7"/>
          <p:cNvSpPr/>
          <p:nvPr/>
        </p:nvSpPr>
        <p:spPr>
          <a:xfrm>
            <a:off x="6753368" y="4390029"/>
            <a:ext cx="450376" cy="420465"/>
          </a:xfrm>
          <a:prstGeom prst="diamond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2</a:t>
            </a:r>
          </a:p>
        </p:txBody>
      </p:sp>
      <p:sp>
        <p:nvSpPr>
          <p:cNvPr id="9" name="Losango 8"/>
          <p:cNvSpPr/>
          <p:nvPr/>
        </p:nvSpPr>
        <p:spPr>
          <a:xfrm>
            <a:off x="6978556" y="420805"/>
            <a:ext cx="450376" cy="420465"/>
          </a:xfrm>
          <a:prstGeom prst="diamond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4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7A024715-FB34-487C-986C-7BD1906961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385" t="18691" r="24459" b="17937"/>
          <a:stretch/>
        </p:blipFill>
        <p:spPr>
          <a:xfrm>
            <a:off x="251621" y="224368"/>
            <a:ext cx="2126644" cy="1986569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11" name="Losango 10"/>
          <p:cNvSpPr/>
          <p:nvPr/>
        </p:nvSpPr>
        <p:spPr>
          <a:xfrm>
            <a:off x="326684" y="222782"/>
            <a:ext cx="450376" cy="420465"/>
          </a:xfrm>
          <a:prstGeom prst="diamond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87419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724151"/>
            <a:ext cx="9524646" cy="1720851"/>
          </a:xfrm>
        </p:spPr>
        <p:txBody>
          <a:bodyPr/>
          <a:lstStyle/>
          <a:p>
            <a:r>
              <a:rPr lang="en-US" sz="3000" dirty="0"/>
              <a:t>ETAPA 1 - AÇÕES IMEDIATAS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Entrevistas</a:t>
            </a:r>
            <a:endParaRPr lang="en-US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err="1"/>
              <a:t>Garantia</a:t>
            </a:r>
            <a:r>
              <a:rPr lang="en-US" sz="2500" dirty="0"/>
              <a:t> da </a:t>
            </a:r>
            <a:r>
              <a:rPr lang="en-US" sz="2500" dirty="0" err="1"/>
              <a:t>segurança</a:t>
            </a:r>
            <a:r>
              <a:rPr lang="en-US" sz="2500" dirty="0"/>
              <a:t> do local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591190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- ENTREVISTAS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D96F5AAB-B4B4-49A7-8C26-0A5936B1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600162"/>
              </p:ext>
            </p:extLst>
          </p:nvPr>
        </p:nvGraphicFramePr>
        <p:xfrm>
          <a:off x="203821" y="834887"/>
          <a:ext cx="11781183" cy="4678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099">
                  <a:extLst>
                    <a:ext uri="{9D8B030D-6E8A-4147-A177-3AD203B41FA5}">
                      <a16:colId xmlns:a16="http://schemas.microsoft.com/office/drawing/2014/main" val="453589848"/>
                    </a:ext>
                  </a:extLst>
                </a:gridCol>
                <a:gridCol w="2416210">
                  <a:extLst>
                    <a:ext uri="{9D8B030D-6E8A-4147-A177-3AD203B41FA5}">
                      <a16:colId xmlns:a16="http://schemas.microsoft.com/office/drawing/2014/main" val="2479243239"/>
                    </a:ext>
                  </a:extLst>
                </a:gridCol>
                <a:gridCol w="1932967">
                  <a:extLst>
                    <a:ext uri="{9D8B030D-6E8A-4147-A177-3AD203B41FA5}">
                      <a16:colId xmlns:a16="http://schemas.microsoft.com/office/drawing/2014/main" val="1334794058"/>
                    </a:ext>
                  </a:extLst>
                </a:gridCol>
                <a:gridCol w="2510173">
                  <a:extLst>
                    <a:ext uri="{9D8B030D-6E8A-4147-A177-3AD203B41FA5}">
                      <a16:colId xmlns:a16="http://schemas.microsoft.com/office/drawing/2014/main" val="3084372162"/>
                    </a:ext>
                  </a:extLst>
                </a:gridCol>
                <a:gridCol w="4373734">
                  <a:extLst>
                    <a:ext uri="{9D8B030D-6E8A-4147-A177-3AD203B41FA5}">
                      <a16:colId xmlns:a16="http://schemas.microsoft.com/office/drawing/2014/main" val="4058687774"/>
                    </a:ext>
                  </a:extLst>
                </a:gridCol>
              </a:tblGrid>
              <a:tr h="734243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Nome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Função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Envolvimento no evento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Relato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681077"/>
                  </a:ext>
                </a:extLst>
              </a:tr>
              <a:tr h="985431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xxxxxxxxxxxxxxxxxxxx</a:t>
                      </a:r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Motorista e operador</a:t>
                      </a:r>
                      <a:r>
                        <a:rPr lang="pt-BR" sz="140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de </a:t>
                      </a:r>
                      <a:r>
                        <a:rPr lang="pt-BR" sz="1400" baseline="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munck</a:t>
                      </a:r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Acidentado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Xxxxxxxxxxxxxxxxxxxxxxxxxxxxxxxxxxxxxxxxxxxxxxxxxxxxxxxxxxxxxxxxxxxxxxxxxxxxxxxxxxxxxxxxxxxxxxxxxxxxxxxxxxxxxxxx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67659"/>
                  </a:ext>
                </a:extLst>
              </a:tr>
              <a:tr h="639682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XXXXXXXXXXXXXXXX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Encarregado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Responsável pela atividade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40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XXXXXXXXXXXXXXXXXXXXXXXXXXXXXXXXXxxxxxxxxxxxxxxxxxxxxxxxxxxx</a:t>
                      </a:r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590668"/>
                  </a:ext>
                </a:extLst>
              </a:tr>
              <a:tr h="57966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503696"/>
                  </a:ext>
                </a:extLst>
              </a:tr>
              <a:tr h="57966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41287"/>
                  </a:ext>
                </a:extLst>
              </a:tr>
              <a:tr h="57966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25566"/>
                  </a:ext>
                </a:extLst>
              </a:tr>
              <a:tr h="57966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3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980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" y="0"/>
            <a:ext cx="12188825" cy="540000"/>
          </a:xfrm>
          <a:solidFill>
            <a:srgbClr val="2F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1899" tIns="60949" rIns="121899" bIns="60949" rtlCol="0" anchor="ctr"/>
          <a:lstStyle/>
          <a:p>
            <a:r>
              <a:rPr lang="en-US" sz="26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ICAM - AÇÕES IMEDIATAS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662930"/>
              </p:ext>
            </p:extLst>
          </p:nvPr>
        </p:nvGraphicFramePr>
        <p:xfrm>
          <a:off x="240771" y="885472"/>
          <a:ext cx="1171269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519">
                  <a:extLst>
                    <a:ext uri="{9D8B030D-6E8A-4147-A177-3AD203B41FA5}">
                      <a16:colId xmlns:a16="http://schemas.microsoft.com/office/drawing/2014/main" val="2262198898"/>
                    </a:ext>
                  </a:extLst>
                </a:gridCol>
                <a:gridCol w="11053171">
                  <a:extLst>
                    <a:ext uri="{9D8B030D-6E8A-4147-A177-3AD203B41FA5}">
                      <a16:colId xmlns:a16="http://schemas.microsoft.com/office/drawing/2014/main" val="13238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Ação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903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Bloqueio</a:t>
                      </a:r>
                      <a:r>
                        <a:rPr lang="pt-BR" sz="150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do caminhão  </a:t>
                      </a:r>
                      <a:r>
                        <a:rPr lang="pt-BR" sz="1500" baseline="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munck</a:t>
                      </a:r>
                      <a:endParaRPr lang="pt-BR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607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Paralisação</a:t>
                      </a:r>
                      <a:r>
                        <a:rPr lang="pt-BR" sz="150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imediata de todas as atividades semelhantes</a:t>
                      </a:r>
                      <a:endParaRPr lang="pt-BR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564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Reunião com a equipe para divulgação do evento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0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Encaminhamento do acidentado</a:t>
                      </a:r>
                      <a:r>
                        <a:rPr lang="pt-BR" sz="150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para atendimento médico externo</a:t>
                      </a:r>
                      <a:endParaRPr lang="pt-BR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1803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55352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Azu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E9F1E8A968DE49A1233F21D45869E4" ma:contentTypeVersion="2" ma:contentTypeDescription="Crie um novo documento." ma:contentTypeScope="" ma:versionID="44c531e0ecf6ceed728a2151dcf907a2">
  <xsd:schema xmlns:xsd="http://www.w3.org/2001/XMLSchema" xmlns:xs="http://www.w3.org/2001/XMLSchema" xmlns:p="http://schemas.microsoft.com/office/2006/metadata/properties" xmlns:ns2="483d6c7b-7154-4b25-a4c3-139479ddd2fb" targetNamespace="http://schemas.microsoft.com/office/2006/metadata/properties" ma:root="true" ma:fieldsID="5fafb36e157825b1f6694f294c16a2e2" ns2:_="">
    <xsd:import namespace="483d6c7b-7154-4b25-a4c3-139479ddd2f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3d6c7b-7154-4b25-a4c3-139479ddd2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DDA6A6-9E34-4B5F-A8C0-53F1B406496F}"/>
</file>

<file path=customXml/itemProps2.xml><?xml version="1.0" encoding="utf-8"?>
<ds:datastoreItem xmlns:ds="http://schemas.openxmlformats.org/officeDocument/2006/customXml" ds:itemID="{2811EC69-C86F-4613-B8AA-C38A61B2A2CB}">
  <ds:schemaRefs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12ffee38-ac73-49a1-94fd-1a27c761e20f"/>
    <ds:schemaRef ds:uri="c90030e9-b511-4a54-8a16-b9ee943ff74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B8719EF-7F96-4B82-97AC-FC4237086E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4996</TotalTime>
  <Words>2067</Words>
  <Application>Microsoft Office PowerPoint</Application>
  <PresentationFormat>Personalizar</PresentationFormat>
  <Paragraphs>418</Paragraphs>
  <Slides>30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Cambria</vt:lpstr>
      <vt:lpstr>Verdana</vt:lpstr>
      <vt:lpstr>Wingdings</vt:lpstr>
      <vt:lpstr>Institucional</vt:lpstr>
      <vt:lpstr>Tema Azul</vt:lpstr>
      <vt:lpstr>Tema Verde</vt:lpstr>
      <vt:lpstr>Tema Laranja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mac12</dc:creator>
  <cp:lastModifiedBy>Wellington Jose Carvalho Da Conceicao</cp:lastModifiedBy>
  <cp:revision>261</cp:revision>
  <dcterms:created xsi:type="dcterms:W3CDTF">2017-05-16T13:18:20Z</dcterms:created>
  <dcterms:modified xsi:type="dcterms:W3CDTF">2020-10-13T16:36:13Z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0x01010049E9F1E8A968DE49A1233F21D45869E4</vt:lpwstr>
  </property>
</Properties>
</file>