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7" r:id="rId9"/>
    <p:sldId id="268" r:id="rId10"/>
    <p:sldId id="269" r:id="rId11"/>
    <p:sldId id="271" r:id="rId12"/>
    <p:sldId id="272" r:id="rId1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ADFD40-D803-4F49-8D60-5CB8335E32BF}" v="91" dt="2022-01-17T11:29:38.5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47" autoAdjust="0"/>
    <p:restoredTop sz="94660"/>
  </p:normalViewPr>
  <p:slideViewPr>
    <p:cSldViewPr snapToGrid="0">
      <p:cViewPr>
        <p:scale>
          <a:sx n="100" d="100"/>
          <a:sy n="100" d="100"/>
        </p:scale>
        <p:origin x="30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172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6860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380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058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7430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1844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784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291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9597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4502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921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525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002927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VCC - VERIFICAÇÃO DE CONTROLES CRÍTICOS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42606" y="4871595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Observações</a:t>
            </a:r>
          </a:p>
        </p:txBody>
      </p: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46767" y="8151329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50237" y="8125704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77997" y="867749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36271" y="840254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58780" y="841644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30397" y="839902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cxnSp>
        <p:nvCxnSpPr>
          <p:cNvPr id="167" name="Conector reto 166">
            <a:extLst>
              <a:ext uri="{FF2B5EF4-FFF2-40B4-BE49-F238E27FC236}">
                <a16:creationId xmlns:a16="http://schemas.microsoft.com/office/drawing/2014/main" id="{B7F8FA62-5F1B-4F7E-851F-B31E1399CA6B}"/>
              </a:ext>
            </a:extLst>
          </p:cNvPr>
          <p:cNvCxnSpPr>
            <a:cxnSpLocks/>
          </p:cNvCxnSpPr>
          <p:nvPr/>
        </p:nvCxnSpPr>
        <p:spPr>
          <a:xfrm>
            <a:off x="236826" y="170301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93921C72-7941-413F-8D6C-E8C266C920CB}"/>
              </a:ext>
            </a:extLst>
          </p:cNvPr>
          <p:cNvSpPr txBox="1"/>
          <p:nvPr/>
        </p:nvSpPr>
        <p:spPr>
          <a:xfrm>
            <a:off x="208979" y="144433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Metodologia de avaliação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437413"/>
              </p:ext>
            </p:extLst>
          </p:nvPr>
        </p:nvGraphicFramePr>
        <p:xfrm>
          <a:off x="264673" y="3508125"/>
          <a:ext cx="6283989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7361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537975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744986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  <a:gridCol w="523667">
                  <a:extLst>
                    <a:ext uri="{9D8B030D-6E8A-4147-A177-3AD203B41FA5}">
                      <a16:colId xmlns:a16="http://schemas.microsoft.com/office/drawing/2014/main" val="31664477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 parcialmente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Não 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1.	Liberação da atividade com laudo de liberação da área, assinado pelo responsável técnico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2.	Cumprir requisitos contidos nos projetos/ planos de escavações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3.	Manter a borda dos taludes livres de acúmulo de materiais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4.	Inspeções periódicas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5.	Escoramentos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</a:tbl>
          </a:graphicData>
        </a:graphic>
      </p:graphicFrame>
      <p:sp>
        <p:nvSpPr>
          <p:cNvPr id="188" name="Retângulo: Cantos Arredondados 187">
            <a:extLst>
              <a:ext uri="{FF2B5EF4-FFF2-40B4-BE49-F238E27FC236}">
                <a16:creationId xmlns:a16="http://schemas.microsoft.com/office/drawing/2014/main" id="{75CB6F27-3E97-4ABB-8B70-BDE923419C03}"/>
              </a:ext>
            </a:extLst>
          </p:cNvPr>
          <p:cNvSpPr/>
          <p:nvPr/>
        </p:nvSpPr>
        <p:spPr>
          <a:xfrm>
            <a:off x="219476" y="1234041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89" name="CaixaDeTexto 188">
            <a:extLst>
              <a:ext uri="{FF2B5EF4-FFF2-40B4-BE49-F238E27FC236}">
                <a16:creationId xmlns:a16="http://schemas.microsoft.com/office/drawing/2014/main" id="{5ABC0D38-E603-4919-B212-697B46C868A1}"/>
              </a:ext>
            </a:extLst>
          </p:cNvPr>
          <p:cNvSpPr txBox="1"/>
          <p:nvPr/>
        </p:nvSpPr>
        <p:spPr>
          <a:xfrm>
            <a:off x="222946" y="1208416"/>
            <a:ext cx="6333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chemeClr val="bg1"/>
                </a:solidFill>
              </a:rPr>
              <a:t>CONTROLE DE TERRENO</a:t>
            </a:r>
            <a:endParaRPr lang="pt-BR" sz="800" i="1" dirty="0">
              <a:solidFill>
                <a:schemeClr val="bg1"/>
              </a:solidFill>
            </a:endParaRPr>
          </a:p>
        </p:txBody>
      </p:sp>
      <p:graphicFrame>
        <p:nvGraphicFramePr>
          <p:cNvPr id="190" name="Tabela 182">
            <a:extLst>
              <a:ext uri="{FF2B5EF4-FFF2-40B4-BE49-F238E27FC236}">
                <a16:creationId xmlns:a16="http://schemas.microsoft.com/office/drawing/2014/main" id="{9957AD4A-D672-4195-B661-620E4F419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365263"/>
              </p:ext>
            </p:extLst>
          </p:nvPr>
        </p:nvGraphicFramePr>
        <p:xfrm>
          <a:off x="219476" y="1766037"/>
          <a:ext cx="627565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7826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3137826">
                  <a:extLst>
                    <a:ext uri="{9D8B030D-6E8A-4147-A177-3AD203B41FA5}">
                      <a16:colId xmlns:a16="http://schemas.microsoft.com/office/drawing/2014/main" val="1560811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Critérios de atendimento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1.	Liberação da atividade com laudo de liberação da área, assinado pelo responsável técnico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Atividades sendo realizadas de acordo com laudo assinado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2.	Cumprir requisitos contidos nos projetos/ planos de escavações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Atividades sendo realizadas cumprindo os requisitos dos projetos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3.	Manter a borda dos taludes livres de acúmulo de materiais.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Material disposto em distância adequada (distância superior à metade da profundidade, medida a partir da borda do talude)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4.	Inspeções periódicas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Identificação, registro e monitoramento de desvios em terrenos.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5.	Escoramentos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Escavações com profundidade superior a 1,25 metros devem ser precedidas de projeto e RT.  Escavações com profundidade superior a 1,25 metros devem ser avaliadas por profissional capacitado e habilitado para adoção de escoramento, dependendo da instabilidade do terreno escavado ou adotar um corte de 1:1 a partir de 1,25 metros (ângulo de 45º)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</a:tbl>
          </a:graphicData>
        </a:graphic>
      </p:graphicFrame>
      <p:cxnSp>
        <p:nvCxnSpPr>
          <p:cNvPr id="193" name="Conector reto 192">
            <a:extLst>
              <a:ext uri="{FF2B5EF4-FFF2-40B4-BE49-F238E27FC236}">
                <a16:creationId xmlns:a16="http://schemas.microsoft.com/office/drawing/2014/main" id="{3E1AAD2C-4D45-4205-8373-8A4B2ECEEBAD}"/>
              </a:ext>
            </a:extLst>
          </p:cNvPr>
          <p:cNvCxnSpPr>
            <a:cxnSpLocks/>
          </p:cNvCxnSpPr>
          <p:nvPr/>
        </p:nvCxnSpPr>
        <p:spPr>
          <a:xfrm>
            <a:off x="264673" y="3506180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242A17DD-4849-4A6A-9B84-5388C5823A3F}"/>
              </a:ext>
            </a:extLst>
          </p:cNvPr>
          <p:cNvSpPr txBox="1"/>
          <p:nvPr/>
        </p:nvSpPr>
        <p:spPr>
          <a:xfrm>
            <a:off x="236826" y="3247496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Avaliação</a:t>
            </a:r>
            <a:endParaRPr lang="pt-BR" sz="800" i="1" dirty="0"/>
          </a:p>
        </p:txBody>
      </p: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61202" y="903306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19476" y="875811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50705" y="941567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08979" y="914072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261202" y="979061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19476" y="951566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374652" y="949883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02511AEF-677A-4DC2-A9A4-39EB68FC1527}"/>
              </a:ext>
            </a:extLst>
          </p:cNvPr>
          <p:cNvCxnSpPr>
            <a:cxnSpLocks/>
          </p:cNvCxnSpPr>
          <p:nvPr/>
        </p:nvCxnSpPr>
        <p:spPr>
          <a:xfrm>
            <a:off x="245580" y="3230061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5F6DDCC2-5352-4166-8CA0-3E186AC4F0D5}"/>
              </a:ext>
            </a:extLst>
          </p:cNvPr>
          <p:cNvCxnSpPr>
            <a:cxnSpLocks/>
          </p:cNvCxnSpPr>
          <p:nvPr/>
        </p:nvCxnSpPr>
        <p:spPr>
          <a:xfrm>
            <a:off x="261202" y="480352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386E8F4-093A-41AB-A13C-D78F392C5A3B}"/>
              </a:ext>
            </a:extLst>
          </p:cNvPr>
          <p:cNvSpPr txBox="1"/>
          <p:nvPr/>
        </p:nvSpPr>
        <p:spPr>
          <a:xfrm>
            <a:off x="239135" y="6165456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Plano de ação (</a:t>
            </a:r>
            <a:r>
              <a:rPr lang="pt-BR" sz="700" b="1" dirty="0">
                <a:solidFill>
                  <a:schemeClr val="bg1"/>
                </a:solidFill>
              </a:rPr>
              <a:t>Obrigatório para os itens identificados como “Controlados Parcialmente” ou “Não Controlados)</a:t>
            </a:r>
          </a:p>
        </p:txBody>
      </p:sp>
      <p:graphicFrame>
        <p:nvGraphicFramePr>
          <p:cNvPr id="36" name="Tabela 182">
            <a:extLst>
              <a:ext uri="{FF2B5EF4-FFF2-40B4-BE49-F238E27FC236}">
                <a16:creationId xmlns:a16="http://schemas.microsoft.com/office/drawing/2014/main" id="{CD348742-D452-46C9-A7E4-3301B41795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272559"/>
              </p:ext>
            </p:extLst>
          </p:nvPr>
        </p:nvGraphicFramePr>
        <p:xfrm>
          <a:off x="261202" y="6516312"/>
          <a:ext cx="628398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7518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849785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Prazo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Responsável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  <p:graphicFrame>
        <p:nvGraphicFramePr>
          <p:cNvPr id="37" name="Tabela 182">
            <a:extLst>
              <a:ext uri="{FF2B5EF4-FFF2-40B4-BE49-F238E27FC236}">
                <a16:creationId xmlns:a16="http://schemas.microsoft.com/office/drawing/2014/main" id="{6DD64F2E-47EA-4E3F-849E-4FAFB1058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833645"/>
              </p:ext>
            </p:extLst>
          </p:nvPr>
        </p:nvGraphicFramePr>
        <p:xfrm>
          <a:off x="253389" y="5144434"/>
          <a:ext cx="6291275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1275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68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273685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VCC - VERIFICAÇÃO DE CONTROLES CRÍTICOS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53582" y="3307812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Observações</a:t>
            </a:r>
          </a:p>
        </p:txBody>
      </p: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46767" y="8151329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50237" y="8125704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77997" y="867749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36271" y="840254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58780" y="841644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30397" y="839902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cxnSp>
        <p:nvCxnSpPr>
          <p:cNvPr id="167" name="Conector reto 166">
            <a:extLst>
              <a:ext uri="{FF2B5EF4-FFF2-40B4-BE49-F238E27FC236}">
                <a16:creationId xmlns:a16="http://schemas.microsoft.com/office/drawing/2014/main" id="{B7F8FA62-5F1B-4F7E-851F-B31E1399CA6B}"/>
              </a:ext>
            </a:extLst>
          </p:cNvPr>
          <p:cNvCxnSpPr>
            <a:cxnSpLocks/>
          </p:cNvCxnSpPr>
          <p:nvPr/>
        </p:nvCxnSpPr>
        <p:spPr>
          <a:xfrm>
            <a:off x="236826" y="170301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93921C72-7941-413F-8D6C-E8C266C920CB}"/>
              </a:ext>
            </a:extLst>
          </p:cNvPr>
          <p:cNvSpPr txBox="1"/>
          <p:nvPr/>
        </p:nvSpPr>
        <p:spPr>
          <a:xfrm>
            <a:off x="208979" y="144433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Metodologia de avaliação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989783"/>
              </p:ext>
            </p:extLst>
          </p:nvPr>
        </p:nvGraphicFramePr>
        <p:xfrm>
          <a:off x="264673" y="2661959"/>
          <a:ext cx="6283989" cy="50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7361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537975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744986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  <a:gridCol w="523667">
                  <a:extLst>
                    <a:ext uri="{9D8B030D-6E8A-4147-A177-3AD203B41FA5}">
                      <a16:colId xmlns:a16="http://schemas.microsoft.com/office/drawing/2014/main" val="31664477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 parcialmente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Não 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Existência de EPI / EPC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</a:tbl>
          </a:graphicData>
        </a:graphic>
      </p:graphicFrame>
      <p:sp>
        <p:nvSpPr>
          <p:cNvPr id="188" name="Retângulo: Cantos Arredondados 187">
            <a:extLst>
              <a:ext uri="{FF2B5EF4-FFF2-40B4-BE49-F238E27FC236}">
                <a16:creationId xmlns:a16="http://schemas.microsoft.com/office/drawing/2014/main" id="{75CB6F27-3E97-4ABB-8B70-BDE923419C03}"/>
              </a:ext>
            </a:extLst>
          </p:cNvPr>
          <p:cNvSpPr/>
          <p:nvPr/>
        </p:nvSpPr>
        <p:spPr>
          <a:xfrm>
            <a:off x="219476" y="1234041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89" name="CaixaDeTexto 188">
            <a:extLst>
              <a:ext uri="{FF2B5EF4-FFF2-40B4-BE49-F238E27FC236}">
                <a16:creationId xmlns:a16="http://schemas.microsoft.com/office/drawing/2014/main" id="{5ABC0D38-E603-4919-B212-697B46C868A1}"/>
              </a:ext>
            </a:extLst>
          </p:cNvPr>
          <p:cNvSpPr txBox="1"/>
          <p:nvPr/>
        </p:nvSpPr>
        <p:spPr>
          <a:xfrm>
            <a:off x="222946" y="1208416"/>
            <a:ext cx="6333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chemeClr val="bg1"/>
                </a:solidFill>
              </a:rPr>
              <a:t>AFOGAMENTO</a:t>
            </a:r>
            <a:endParaRPr lang="pt-BR" sz="800" i="1" dirty="0">
              <a:solidFill>
                <a:schemeClr val="bg1"/>
              </a:solidFill>
            </a:endParaRPr>
          </a:p>
        </p:txBody>
      </p:sp>
      <p:graphicFrame>
        <p:nvGraphicFramePr>
          <p:cNvPr id="190" name="Tabela 182">
            <a:extLst>
              <a:ext uri="{FF2B5EF4-FFF2-40B4-BE49-F238E27FC236}">
                <a16:creationId xmlns:a16="http://schemas.microsoft.com/office/drawing/2014/main" id="{9957AD4A-D672-4195-B661-620E4F419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302785"/>
              </p:ext>
            </p:extLst>
          </p:nvPr>
        </p:nvGraphicFramePr>
        <p:xfrm>
          <a:off x="219476" y="1766037"/>
          <a:ext cx="627565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7826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3137826">
                  <a:extLst>
                    <a:ext uri="{9D8B030D-6E8A-4147-A177-3AD203B41FA5}">
                      <a16:colId xmlns:a16="http://schemas.microsoft.com/office/drawing/2014/main" val="1560811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Critérios de atendimento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Existência de EPI / EPC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  <a:defRPr/>
                      </a:pPr>
                      <a:r>
                        <a:rPr lang="pt-BR" sz="600" dirty="0"/>
                        <a:t>Coletes, boias,(EPI), linha de vida, guarda-corpo suficientes e efetivos, (EPC), nenhum empregado sem proteção a menos de 03 metros da borda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</a:tbl>
          </a:graphicData>
        </a:graphic>
      </p:graphicFrame>
      <p:cxnSp>
        <p:nvCxnSpPr>
          <p:cNvPr id="193" name="Conector reto 192">
            <a:extLst>
              <a:ext uri="{FF2B5EF4-FFF2-40B4-BE49-F238E27FC236}">
                <a16:creationId xmlns:a16="http://schemas.microsoft.com/office/drawing/2014/main" id="{3E1AAD2C-4D45-4205-8373-8A4B2ECEEBAD}"/>
              </a:ext>
            </a:extLst>
          </p:cNvPr>
          <p:cNvCxnSpPr>
            <a:cxnSpLocks/>
          </p:cNvCxnSpPr>
          <p:nvPr/>
        </p:nvCxnSpPr>
        <p:spPr>
          <a:xfrm>
            <a:off x="264673" y="2660014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242A17DD-4849-4A6A-9B84-5388C5823A3F}"/>
              </a:ext>
            </a:extLst>
          </p:cNvPr>
          <p:cNvSpPr txBox="1"/>
          <p:nvPr/>
        </p:nvSpPr>
        <p:spPr>
          <a:xfrm>
            <a:off x="236826" y="2401330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Avaliação</a:t>
            </a:r>
            <a:endParaRPr lang="pt-BR" sz="800" i="1" dirty="0"/>
          </a:p>
        </p:txBody>
      </p: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61202" y="903306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19476" y="875811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50705" y="941567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08979" y="914072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261202" y="979061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19476" y="951566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374652" y="949883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02511AEF-677A-4DC2-A9A4-39EB68FC1527}"/>
              </a:ext>
            </a:extLst>
          </p:cNvPr>
          <p:cNvCxnSpPr>
            <a:cxnSpLocks/>
          </p:cNvCxnSpPr>
          <p:nvPr/>
        </p:nvCxnSpPr>
        <p:spPr>
          <a:xfrm>
            <a:off x="245580" y="238389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386E8F4-093A-41AB-A13C-D78F392C5A3B}"/>
              </a:ext>
            </a:extLst>
          </p:cNvPr>
          <p:cNvSpPr txBox="1"/>
          <p:nvPr/>
        </p:nvSpPr>
        <p:spPr>
          <a:xfrm>
            <a:off x="231515" y="6371167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Plano de ação (</a:t>
            </a:r>
            <a:r>
              <a:rPr lang="pt-BR" sz="700" b="1" dirty="0">
                <a:solidFill>
                  <a:schemeClr val="bg1"/>
                </a:solidFill>
              </a:rPr>
              <a:t>Obrigatório para os itens identificados como “Controlados Parcialmente” ou “Não Controlados)</a:t>
            </a:r>
          </a:p>
        </p:txBody>
      </p:sp>
      <p:graphicFrame>
        <p:nvGraphicFramePr>
          <p:cNvPr id="36" name="Tabela 182">
            <a:extLst>
              <a:ext uri="{FF2B5EF4-FFF2-40B4-BE49-F238E27FC236}">
                <a16:creationId xmlns:a16="http://schemas.microsoft.com/office/drawing/2014/main" id="{CD348742-D452-46C9-A7E4-3301B417951F}"/>
              </a:ext>
            </a:extLst>
          </p:cNvPr>
          <p:cNvGraphicFramePr>
            <a:graphicFrameLocks noGrp="1"/>
          </p:cNvGraphicFramePr>
          <p:nvPr/>
        </p:nvGraphicFramePr>
        <p:xfrm>
          <a:off x="264673" y="6681014"/>
          <a:ext cx="6283989" cy="138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7518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849785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Prazo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Responsável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  <p:graphicFrame>
        <p:nvGraphicFramePr>
          <p:cNvPr id="37" name="Tabela 182">
            <a:extLst>
              <a:ext uri="{FF2B5EF4-FFF2-40B4-BE49-F238E27FC236}">
                <a16:creationId xmlns:a16="http://schemas.microsoft.com/office/drawing/2014/main" id="{D5856476-0CAC-43C2-86E8-736B15124F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886871"/>
              </p:ext>
            </p:extLst>
          </p:nvPr>
        </p:nvGraphicFramePr>
        <p:xfrm>
          <a:off x="245580" y="3788370"/>
          <a:ext cx="6291275" cy="257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1275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7485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5028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2988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329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39735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24558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64097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4117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1983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275598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VCC - VERIFICAÇÃO DE CONTROLES CRÍTICOS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42606" y="4926187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Observações</a:t>
            </a:r>
          </a:p>
        </p:txBody>
      </p: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46767" y="8151329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50237" y="8125704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77997" y="867749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36271" y="840254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58780" y="841644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30397" y="839902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cxnSp>
        <p:nvCxnSpPr>
          <p:cNvPr id="167" name="Conector reto 166">
            <a:extLst>
              <a:ext uri="{FF2B5EF4-FFF2-40B4-BE49-F238E27FC236}">
                <a16:creationId xmlns:a16="http://schemas.microsoft.com/office/drawing/2014/main" id="{B7F8FA62-5F1B-4F7E-851F-B31E1399CA6B}"/>
              </a:ext>
            </a:extLst>
          </p:cNvPr>
          <p:cNvCxnSpPr>
            <a:cxnSpLocks/>
          </p:cNvCxnSpPr>
          <p:nvPr/>
        </p:nvCxnSpPr>
        <p:spPr>
          <a:xfrm>
            <a:off x="236826" y="170301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93921C72-7941-413F-8D6C-E8C266C920CB}"/>
              </a:ext>
            </a:extLst>
          </p:cNvPr>
          <p:cNvSpPr txBox="1"/>
          <p:nvPr/>
        </p:nvSpPr>
        <p:spPr>
          <a:xfrm>
            <a:off x="208979" y="144433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Metodologia de avaliação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893942"/>
              </p:ext>
            </p:extLst>
          </p:nvPr>
        </p:nvGraphicFramePr>
        <p:xfrm>
          <a:off x="264673" y="3562717"/>
          <a:ext cx="6283989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7361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537975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744986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  <a:gridCol w="523667">
                  <a:extLst>
                    <a:ext uri="{9D8B030D-6E8A-4147-A177-3AD203B41FA5}">
                      <a16:colId xmlns:a16="http://schemas.microsoft.com/office/drawing/2014/main" val="31664477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 parcialmente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Não 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1.	Emissão de habilitação interna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2.	Liberação de equipamento de içar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3.	Plano de </a:t>
                      </a:r>
                      <a:r>
                        <a:rPr lang="pt-BR" sz="600" dirty="0" err="1"/>
                        <a:t>Rigging</a:t>
                      </a:r>
                      <a:r>
                        <a:rPr lang="pt-BR" sz="600" dirty="0"/>
                        <a:t> para içamento critico - </a:t>
                      </a:r>
                      <a:r>
                        <a:rPr lang="pt-BR" sz="600" dirty="0" err="1"/>
                        <a:t>On</a:t>
                      </a:r>
                      <a:r>
                        <a:rPr lang="pt-BR" sz="600" dirty="0"/>
                        <a:t> Shore e Off Shore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7800" marR="0" lvl="0" indent="-1778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177800" algn="l"/>
                        </a:tabLst>
                        <a:defRPr/>
                      </a:pPr>
                      <a:r>
                        <a:rPr lang="pt-BR" sz="600" dirty="0"/>
                        <a:t>4.	Utilização de MATS sob patola e de placas metálicas em guindaste de esteira para  distribuição das forças e estaiamento quando embarcado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6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</a:tbl>
          </a:graphicData>
        </a:graphic>
      </p:graphicFrame>
      <p:sp>
        <p:nvSpPr>
          <p:cNvPr id="188" name="Retângulo: Cantos Arredondados 187">
            <a:extLst>
              <a:ext uri="{FF2B5EF4-FFF2-40B4-BE49-F238E27FC236}">
                <a16:creationId xmlns:a16="http://schemas.microsoft.com/office/drawing/2014/main" id="{75CB6F27-3E97-4ABB-8B70-BDE923419C03}"/>
              </a:ext>
            </a:extLst>
          </p:cNvPr>
          <p:cNvSpPr/>
          <p:nvPr/>
        </p:nvSpPr>
        <p:spPr>
          <a:xfrm>
            <a:off x="219476" y="1234041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89" name="CaixaDeTexto 188">
            <a:extLst>
              <a:ext uri="{FF2B5EF4-FFF2-40B4-BE49-F238E27FC236}">
                <a16:creationId xmlns:a16="http://schemas.microsoft.com/office/drawing/2014/main" id="{5ABC0D38-E603-4919-B212-697B46C868A1}"/>
              </a:ext>
            </a:extLst>
          </p:cNvPr>
          <p:cNvSpPr txBox="1"/>
          <p:nvPr/>
        </p:nvSpPr>
        <p:spPr>
          <a:xfrm>
            <a:off x="222946" y="1208416"/>
            <a:ext cx="6333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chemeClr val="bg1"/>
                </a:solidFill>
              </a:rPr>
              <a:t>IÇAMENTO DE CARGAS</a:t>
            </a:r>
            <a:endParaRPr lang="pt-BR" sz="800" i="1" dirty="0">
              <a:solidFill>
                <a:schemeClr val="bg1"/>
              </a:solidFill>
            </a:endParaRPr>
          </a:p>
        </p:txBody>
      </p:sp>
      <p:graphicFrame>
        <p:nvGraphicFramePr>
          <p:cNvPr id="190" name="Tabela 182">
            <a:extLst>
              <a:ext uri="{FF2B5EF4-FFF2-40B4-BE49-F238E27FC236}">
                <a16:creationId xmlns:a16="http://schemas.microsoft.com/office/drawing/2014/main" id="{9957AD4A-D672-4195-B661-620E4F419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919270"/>
              </p:ext>
            </p:extLst>
          </p:nvPr>
        </p:nvGraphicFramePr>
        <p:xfrm>
          <a:off x="219476" y="1766037"/>
          <a:ext cx="6275652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7826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3137826">
                  <a:extLst>
                    <a:ext uri="{9D8B030D-6E8A-4147-A177-3AD203B41FA5}">
                      <a16:colId xmlns:a16="http://schemas.microsoft.com/office/drawing/2014/main" val="1560811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Critérios de atendimento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1.	Emissão de habilitação interna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850" algn="l"/>
                        </a:tabLst>
                        <a:defRPr/>
                      </a:pPr>
                      <a:r>
                        <a:rPr lang="pt-BR" sz="600" dirty="0"/>
                        <a:t>Os operadores treinados, com experiência comprovada no equipamento específico devem ter esta competência registrada no crachá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2.	Liberação de equipamento de içar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Equipamento com TAG de liberação, com todos os itens de segurança previstos em pleno funcionamento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3.	Plano de </a:t>
                      </a:r>
                      <a:r>
                        <a:rPr lang="pt-BR" sz="600" dirty="0" err="1"/>
                        <a:t>Rigging</a:t>
                      </a:r>
                      <a:r>
                        <a:rPr lang="pt-BR" sz="600" dirty="0"/>
                        <a:t> para içamento critico - </a:t>
                      </a:r>
                      <a:r>
                        <a:rPr lang="pt-BR" sz="600" dirty="0" err="1"/>
                        <a:t>On</a:t>
                      </a:r>
                      <a:r>
                        <a:rPr lang="pt-BR" sz="600" dirty="0"/>
                        <a:t> Shore e Off Shore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Todo operação que exija a aplicação da metodologia </a:t>
                      </a:r>
                      <a:r>
                        <a:rPr lang="pt-BR" sz="600" dirty="0" err="1"/>
                        <a:t>rigging</a:t>
                      </a:r>
                      <a:r>
                        <a:rPr lang="pt-BR" sz="600" dirty="0"/>
                        <a:t>, que define configuração do(s) guindaste(s), dimensionamento da amarração da carga, efeitos dinâmicos sobre a carga içada, efeitos do guindaste sobre a superfície do </a:t>
                      </a:r>
                      <a:r>
                        <a:rPr lang="pt-BR" sz="600" dirty="0" err="1"/>
                        <a:t>patolamento</a:t>
                      </a:r>
                      <a:r>
                        <a:rPr lang="pt-BR" sz="600" dirty="0"/>
                        <a:t> ou deslocamento (guindaste sobre esteira), isolamento de área, sequencia das manobras, percentual de utilização do guindaste apresenta o plano assinado por profissional competente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4"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Utilização de MATS sob patola e de placas metálicas em guindaste de esteira para distribuição das forças e estaiamento quando embarcado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 err="1"/>
                        <a:t>Patolamento</a:t>
                      </a:r>
                      <a:r>
                        <a:rPr lang="pt-BR" sz="600" dirty="0"/>
                        <a:t> estável. Equipamento estaiado em atividades embarcadas..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</a:tbl>
          </a:graphicData>
        </a:graphic>
      </p:graphicFrame>
      <p:cxnSp>
        <p:nvCxnSpPr>
          <p:cNvPr id="193" name="Conector reto 192">
            <a:extLst>
              <a:ext uri="{FF2B5EF4-FFF2-40B4-BE49-F238E27FC236}">
                <a16:creationId xmlns:a16="http://schemas.microsoft.com/office/drawing/2014/main" id="{3E1AAD2C-4D45-4205-8373-8A4B2ECEEBAD}"/>
              </a:ext>
            </a:extLst>
          </p:cNvPr>
          <p:cNvCxnSpPr>
            <a:cxnSpLocks/>
          </p:cNvCxnSpPr>
          <p:nvPr/>
        </p:nvCxnSpPr>
        <p:spPr>
          <a:xfrm>
            <a:off x="264673" y="3574420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242A17DD-4849-4A6A-9B84-5388C5823A3F}"/>
              </a:ext>
            </a:extLst>
          </p:cNvPr>
          <p:cNvSpPr txBox="1"/>
          <p:nvPr/>
        </p:nvSpPr>
        <p:spPr>
          <a:xfrm>
            <a:off x="236826" y="3315736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Avaliação</a:t>
            </a:r>
            <a:endParaRPr lang="pt-BR" sz="800" i="1" dirty="0"/>
          </a:p>
        </p:txBody>
      </p: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61202" y="903306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19476" y="875811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50705" y="941567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08979" y="914072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261202" y="979061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19476" y="951566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374652" y="949883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386E8F4-093A-41AB-A13C-D78F392C5A3B}"/>
              </a:ext>
            </a:extLst>
          </p:cNvPr>
          <p:cNvSpPr txBox="1"/>
          <p:nvPr/>
        </p:nvSpPr>
        <p:spPr>
          <a:xfrm>
            <a:off x="239135" y="6165456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Plano de ação (</a:t>
            </a:r>
            <a:r>
              <a:rPr lang="pt-BR" sz="700" b="1" dirty="0">
                <a:solidFill>
                  <a:schemeClr val="bg1"/>
                </a:solidFill>
              </a:rPr>
              <a:t>Obrigatório para os itens identificados como “Controlados Parcialmente” ou “Não Controlados)</a:t>
            </a:r>
          </a:p>
        </p:txBody>
      </p:sp>
      <p:graphicFrame>
        <p:nvGraphicFramePr>
          <p:cNvPr id="36" name="Tabela 182">
            <a:extLst>
              <a:ext uri="{FF2B5EF4-FFF2-40B4-BE49-F238E27FC236}">
                <a16:creationId xmlns:a16="http://schemas.microsoft.com/office/drawing/2014/main" id="{CD348742-D452-46C9-A7E4-3301B417951F}"/>
              </a:ext>
            </a:extLst>
          </p:cNvPr>
          <p:cNvGraphicFramePr>
            <a:graphicFrameLocks noGrp="1"/>
          </p:cNvGraphicFramePr>
          <p:nvPr/>
        </p:nvGraphicFramePr>
        <p:xfrm>
          <a:off x="261202" y="6516312"/>
          <a:ext cx="628398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7518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849785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Prazo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Responsável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  <p:graphicFrame>
        <p:nvGraphicFramePr>
          <p:cNvPr id="32" name="Tabela 182">
            <a:extLst>
              <a:ext uri="{FF2B5EF4-FFF2-40B4-BE49-F238E27FC236}">
                <a16:creationId xmlns:a16="http://schemas.microsoft.com/office/drawing/2014/main" id="{5CF72D69-AAD6-4A75-AE32-6C1E45E19A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987959"/>
              </p:ext>
            </p:extLst>
          </p:nvPr>
        </p:nvGraphicFramePr>
        <p:xfrm>
          <a:off x="260579" y="5372481"/>
          <a:ext cx="6291275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1275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5028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4648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58187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VCC - VERIFICAÇÃO DE CONTROLES CRÍTICOS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42606" y="3752472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Observações</a:t>
            </a:r>
          </a:p>
        </p:txBody>
      </p: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46767" y="8151329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50237" y="8125704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77997" y="867749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36271" y="840254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58780" y="841644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30397" y="839902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cxnSp>
        <p:nvCxnSpPr>
          <p:cNvPr id="167" name="Conector reto 166">
            <a:extLst>
              <a:ext uri="{FF2B5EF4-FFF2-40B4-BE49-F238E27FC236}">
                <a16:creationId xmlns:a16="http://schemas.microsoft.com/office/drawing/2014/main" id="{B7F8FA62-5F1B-4F7E-851F-B31E1399CA6B}"/>
              </a:ext>
            </a:extLst>
          </p:cNvPr>
          <p:cNvCxnSpPr>
            <a:cxnSpLocks/>
          </p:cNvCxnSpPr>
          <p:nvPr/>
        </p:nvCxnSpPr>
        <p:spPr>
          <a:xfrm>
            <a:off x="236826" y="170301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93921C72-7941-413F-8D6C-E8C266C920CB}"/>
              </a:ext>
            </a:extLst>
          </p:cNvPr>
          <p:cNvSpPr txBox="1"/>
          <p:nvPr/>
        </p:nvSpPr>
        <p:spPr>
          <a:xfrm>
            <a:off x="208979" y="144433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Metodologia de avaliação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492896"/>
              </p:ext>
            </p:extLst>
          </p:nvPr>
        </p:nvGraphicFramePr>
        <p:xfrm>
          <a:off x="264673" y="2784793"/>
          <a:ext cx="6283989" cy="89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7361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537975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744986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  <a:gridCol w="523667">
                  <a:extLst>
                    <a:ext uri="{9D8B030D-6E8A-4147-A177-3AD203B41FA5}">
                      <a16:colId xmlns:a16="http://schemas.microsoft.com/office/drawing/2014/main" val="31664477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 parcialmente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Não 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1.	Liberação de equipamentos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2.	Bloqueio de energia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6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</a:tbl>
          </a:graphicData>
        </a:graphic>
      </p:graphicFrame>
      <p:sp>
        <p:nvSpPr>
          <p:cNvPr id="188" name="Retângulo: Cantos Arredondados 187">
            <a:extLst>
              <a:ext uri="{FF2B5EF4-FFF2-40B4-BE49-F238E27FC236}">
                <a16:creationId xmlns:a16="http://schemas.microsoft.com/office/drawing/2014/main" id="{75CB6F27-3E97-4ABB-8B70-BDE923419C03}"/>
              </a:ext>
            </a:extLst>
          </p:cNvPr>
          <p:cNvSpPr/>
          <p:nvPr/>
        </p:nvSpPr>
        <p:spPr>
          <a:xfrm>
            <a:off x="219476" y="1234041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89" name="CaixaDeTexto 188">
            <a:extLst>
              <a:ext uri="{FF2B5EF4-FFF2-40B4-BE49-F238E27FC236}">
                <a16:creationId xmlns:a16="http://schemas.microsoft.com/office/drawing/2014/main" id="{5ABC0D38-E603-4919-B212-697B46C868A1}"/>
              </a:ext>
            </a:extLst>
          </p:cNvPr>
          <p:cNvSpPr txBox="1"/>
          <p:nvPr/>
        </p:nvSpPr>
        <p:spPr>
          <a:xfrm>
            <a:off x="222946" y="1208416"/>
            <a:ext cx="6333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chemeClr val="bg1"/>
                </a:solidFill>
              </a:rPr>
              <a:t>PROTEÇÃO DE PARTES MÓVEIS</a:t>
            </a:r>
            <a:endParaRPr lang="pt-BR" sz="800" i="1" dirty="0">
              <a:solidFill>
                <a:schemeClr val="bg1"/>
              </a:solidFill>
            </a:endParaRPr>
          </a:p>
        </p:txBody>
      </p:sp>
      <p:graphicFrame>
        <p:nvGraphicFramePr>
          <p:cNvPr id="190" name="Tabela 182">
            <a:extLst>
              <a:ext uri="{FF2B5EF4-FFF2-40B4-BE49-F238E27FC236}">
                <a16:creationId xmlns:a16="http://schemas.microsoft.com/office/drawing/2014/main" id="{9957AD4A-D672-4195-B661-620E4F419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102274"/>
              </p:ext>
            </p:extLst>
          </p:nvPr>
        </p:nvGraphicFramePr>
        <p:xfrm>
          <a:off x="219476" y="1766037"/>
          <a:ext cx="627565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7826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3137826">
                  <a:extLst>
                    <a:ext uri="{9D8B030D-6E8A-4147-A177-3AD203B41FA5}">
                      <a16:colId xmlns:a16="http://schemas.microsoft.com/office/drawing/2014/main" val="1560811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Critérios de atendimento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1.	Liberação de equipamentos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Todas as partes móveis dos equipamentos estejam protegidas quando estes estiverem em</a:t>
                      </a:r>
                    </a:p>
                    <a:p>
                      <a:pPr marL="182563" marR="0" lvl="0" indent="-182563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operação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2.	Bloqueio de energia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Nenhum empregado tenha interação com equipamento sobre fonte de energia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</a:tbl>
          </a:graphicData>
        </a:graphic>
      </p:graphicFrame>
      <p:cxnSp>
        <p:nvCxnSpPr>
          <p:cNvPr id="193" name="Conector reto 192">
            <a:extLst>
              <a:ext uri="{FF2B5EF4-FFF2-40B4-BE49-F238E27FC236}">
                <a16:creationId xmlns:a16="http://schemas.microsoft.com/office/drawing/2014/main" id="{3E1AAD2C-4D45-4205-8373-8A4B2ECEEBAD}"/>
              </a:ext>
            </a:extLst>
          </p:cNvPr>
          <p:cNvCxnSpPr>
            <a:cxnSpLocks/>
          </p:cNvCxnSpPr>
          <p:nvPr/>
        </p:nvCxnSpPr>
        <p:spPr>
          <a:xfrm>
            <a:off x="264673" y="2782848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242A17DD-4849-4A6A-9B84-5388C5823A3F}"/>
              </a:ext>
            </a:extLst>
          </p:cNvPr>
          <p:cNvSpPr txBox="1"/>
          <p:nvPr/>
        </p:nvSpPr>
        <p:spPr>
          <a:xfrm>
            <a:off x="236826" y="252416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Avaliação</a:t>
            </a:r>
            <a:endParaRPr lang="pt-BR" sz="800" i="1" dirty="0"/>
          </a:p>
        </p:txBody>
      </p: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61202" y="903306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19476" y="875811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50705" y="941567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08979" y="914072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261202" y="979061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19476" y="951566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374652" y="949883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386E8F4-093A-41AB-A13C-D78F392C5A3B}"/>
              </a:ext>
            </a:extLst>
          </p:cNvPr>
          <p:cNvSpPr txBox="1"/>
          <p:nvPr/>
        </p:nvSpPr>
        <p:spPr>
          <a:xfrm>
            <a:off x="239135" y="6165456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Plano de ação (</a:t>
            </a:r>
            <a:r>
              <a:rPr lang="pt-BR" sz="700" b="1" dirty="0">
                <a:solidFill>
                  <a:schemeClr val="bg1"/>
                </a:solidFill>
              </a:rPr>
              <a:t>Obrigatório para os itens identificados como “Controlados Parcialmente” ou “Não Controlados)</a:t>
            </a:r>
          </a:p>
        </p:txBody>
      </p:sp>
      <p:graphicFrame>
        <p:nvGraphicFramePr>
          <p:cNvPr id="36" name="Tabela 182">
            <a:extLst>
              <a:ext uri="{FF2B5EF4-FFF2-40B4-BE49-F238E27FC236}">
                <a16:creationId xmlns:a16="http://schemas.microsoft.com/office/drawing/2014/main" id="{CD348742-D452-46C9-A7E4-3301B417951F}"/>
              </a:ext>
            </a:extLst>
          </p:cNvPr>
          <p:cNvGraphicFramePr>
            <a:graphicFrameLocks noGrp="1"/>
          </p:cNvGraphicFramePr>
          <p:nvPr/>
        </p:nvGraphicFramePr>
        <p:xfrm>
          <a:off x="261202" y="6516312"/>
          <a:ext cx="628398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7518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849785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Prazo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Responsável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  <p:graphicFrame>
        <p:nvGraphicFramePr>
          <p:cNvPr id="32" name="Tabela 182">
            <a:extLst>
              <a:ext uri="{FF2B5EF4-FFF2-40B4-BE49-F238E27FC236}">
                <a16:creationId xmlns:a16="http://schemas.microsoft.com/office/drawing/2014/main" id="{4715B70E-15A5-4FB3-8A8B-9E6C7168F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339649"/>
              </p:ext>
            </p:extLst>
          </p:nvPr>
        </p:nvGraphicFramePr>
        <p:xfrm>
          <a:off x="261029" y="4265555"/>
          <a:ext cx="6291275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1275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7485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5028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2988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329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4102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041782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VCC - VERIFICAÇÃO DE CONTROLES CRÍTICOS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42606" y="3861945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Observações</a:t>
            </a:r>
          </a:p>
        </p:txBody>
      </p: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46767" y="8151329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50237" y="8125704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77997" y="867749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36271" y="840254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58780" y="841644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30397" y="839902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cxnSp>
        <p:nvCxnSpPr>
          <p:cNvPr id="167" name="Conector reto 166">
            <a:extLst>
              <a:ext uri="{FF2B5EF4-FFF2-40B4-BE49-F238E27FC236}">
                <a16:creationId xmlns:a16="http://schemas.microsoft.com/office/drawing/2014/main" id="{B7F8FA62-5F1B-4F7E-851F-B31E1399CA6B}"/>
              </a:ext>
            </a:extLst>
          </p:cNvPr>
          <p:cNvCxnSpPr>
            <a:cxnSpLocks/>
          </p:cNvCxnSpPr>
          <p:nvPr/>
        </p:nvCxnSpPr>
        <p:spPr>
          <a:xfrm>
            <a:off x="236826" y="170301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93921C72-7941-413F-8D6C-E8C266C920CB}"/>
              </a:ext>
            </a:extLst>
          </p:cNvPr>
          <p:cNvSpPr txBox="1"/>
          <p:nvPr/>
        </p:nvSpPr>
        <p:spPr>
          <a:xfrm>
            <a:off x="208979" y="144433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Metodologia de avaliação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64718"/>
              </p:ext>
            </p:extLst>
          </p:nvPr>
        </p:nvGraphicFramePr>
        <p:xfrm>
          <a:off x="264673" y="2936625"/>
          <a:ext cx="6283989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7361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537975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744986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  <a:gridCol w="523667">
                  <a:extLst>
                    <a:ext uri="{9D8B030D-6E8A-4147-A177-3AD203B41FA5}">
                      <a16:colId xmlns:a16="http://schemas.microsoft.com/office/drawing/2014/main" val="31664477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 parcialmente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Não 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1.	EPI/Vestimentas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2.	Avaliação prévia dos riscos dos locais de trabalho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</a:tbl>
          </a:graphicData>
        </a:graphic>
      </p:graphicFrame>
      <p:sp>
        <p:nvSpPr>
          <p:cNvPr id="188" name="Retângulo: Cantos Arredondados 187">
            <a:extLst>
              <a:ext uri="{FF2B5EF4-FFF2-40B4-BE49-F238E27FC236}">
                <a16:creationId xmlns:a16="http://schemas.microsoft.com/office/drawing/2014/main" id="{75CB6F27-3E97-4ABB-8B70-BDE923419C03}"/>
              </a:ext>
            </a:extLst>
          </p:cNvPr>
          <p:cNvSpPr/>
          <p:nvPr/>
        </p:nvSpPr>
        <p:spPr>
          <a:xfrm>
            <a:off x="219476" y="1234041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89" name="CaixaDeTexto 188">
            <a:extLst>
              <a:ext uri="{FF2B5EF4-FFF2-40B4-BE49-F238E27FC236}">
                <a16:creationId xmlns:a16="http://schemas.microsoft.com/office/drawing/2014/main" id="{5ABC0D38-E603-4919-B212-697B46C868A1}"/>
              </a:ext>
            </a:extLst>
          </p:cNvPr>
          <p:cNvSpPr txBox="1"/>
          <p:nvPr/>
        </p:nvSpPr>
        <p:spPr>
          <a:xfrm>
            <a:off x="222946" y="1208416"/>
            <a:ext cx="6333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chemeClr val="bg1"/>
                </a:solidFill>
              </a:rPr>
              <a:t>ANIMAIS PEÇONHENTOS</a:t>
            </a:r>
            <a:endParaRPr lang="pt-BR" sz="800" i="1" dirty="0">
              <a:solidFill>
                <a:schemeClr val="bg1"/>
              </a:solidFill>
            </a:endParaRPr>
          </a:p>
        </p:txBody>
      </p:sp>
      <p:graphicFrame>
        <p:nvGraphicFramePr>
          <p:cNvPr id="190" name="Tabela 182">
            <a:extLst>
              <a:ext uri="{FF2B5EF4-FFF2-40B4-BE49-F238E27FC236}">
                <a16:creationId xmlns:a16="http://schemas.microsoft.com/office/drawing/2014/main" id="{9957AD4A-D672-4195-B661-620E4F419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825751"/>
              </p:ext>
            </p:extLst>
          </p:nvPr>
        </p:nvGraphicFramePr>
        <p:xfrm>
          <a:off x="219476" y="1766037"/>
          <a:ext cx="627565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7826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3137826">
                  <a:extLst>
                    <a:ext uri="{9D8B030D-6E8A-4147-A177-3AD203B41FA5}">
                      <a16:colId xmlns:a16="http://schemas.microsoft.com/office/drawing/2014/main" val="1560811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Critérios de atendimento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1.	EPI/Vestimentas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Colaboradores utilizando EPI corretamente nas frentes de trabalho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2.	Avaliação prévia dos riscos dos locais de trabalho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A análise de risco que antecede a atividade considera os riscos da presença de animais peçonhentos e os controles estão implementados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</a:tbl>
          </a:graphicData>
        </a:graphic>
      </p:graphicFrame>
      <p:cxnSp>
        <p:nvCxnSpPr>
          <p:cNvPr id="193" name="Conector reto 192">
            <a:extLst>
              <a:ext uri="{FF2B5EF4-FFF2-40B4-BE49-F238E27FC236}">
                <a16:creationId xmlns:a16="http://schemas.microsoft.com/office/drawing/2014/main" id="{3E1AAD2C-4D45-4205-8373-8A4B2ECEEBAD}"/>
              </a:ext>
            </a:extLst>
          </p:cNvPr>
          <p:cNvCxnSpPr>
            <a:cxnSpLocks/>
          </p:cNvCxnSpPr>
          <p:nvPr/>
        </p:nvCxnSpPr>
        <p:spPr>
          <a:xfrm>
            <a:off x="264673" y="2934680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242A17DD-4849-4A6A-9B84-5388C5823A3F}"/>
              </a:ext>
            </a:extLst>
          </p:cNvPr>
          <p:cNvSpPr txBox="1"/>
          <p:nvPr/>
        </p:nvSpPr>
        <p:spPr>
          <a:xfrm>
            <a:off x="236826" y="2675996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Avaliação</a:t>
            </a:r>
            <a:endParaRPr lang="pt-BR" sz="800" i="1" dirty="0"/>
          </a:p>
        </p:txBody>
      </p: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61202" y="903306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19476" y="875811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50705" y="941567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08979" y="914072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261202" y="979061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19476" y="951566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374652" y="949883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02511AEF-677A-4DC2-A9A4-39EB68FC1527}"/>
              </a:ext>
            </a:extLst>
          </p:cNvPr>
          <p:cNvCxnSpPr>
            <a:cxnSpLocks/>
          </p:cNvCxnSpPr>
          <p:nvPr/>
        </p:nvCxnSpPr>
        <p:spPr>
          <a:xfrm>
            <a:off x="245580" y="2658561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386E8F4-093A-41AB-A13C-D78F392C5A3B}"/>
              </a:ext>
            </a:extLst>
          </p:cNvPr>
          <p:cNvSpPr txBox="1"/>
          <p:nvPr/>
        </p:nvSpPr>
        <p:spPr>
          <a:xfrm>
            <a:off x="239135" y="6165456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Plano de ação (</a:t>
            </a:r>
            <a:r>
              <a:rPr lang="pt-BR" sz="700" b="1" dirty="0">
                <a:solidFill>
                  <a:schemeClr val="bg1"/>
                </a:solidFill>
              </a:rPr>
              <a:t>Obrigatório para os itens identificados como “Controlados Parcialmente” ou “Não Controlados)</a:t>
            </a:r>
          </a:p>
        </p:txBody>
      </p:sp>
      <p:graphicFrame>
        <p:nvGraphicFramePr>
          <p:cNvPr id="36" name="Tabela 182">
            <a:extLst>
              <a:ext uri="{FF2B5EF4-FFF2-40B4-BE49-F238E27FC236}">
                <a16:creationId xmlns:a16="http://schemas.microsoft.com/office/drawing/2014/main" id="{CD348742-D452-46C9-A7E4-3301B417951F}"/>
              </a:ext>
            </a:extLst>
          </p:cNvPr>
          <p:cNvGraphicFramePr>
            <a:graphicFrameLocks noGrp="1"/>
          </p:cNvGraphicFramePr>
          <p:nvPr/>
        </p:nvGraphicFramePr>
        <p:xfrm>
          <a:off x="261202" y="6516312"/>
          <a:ext cx="628398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7518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849785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Prazo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Responsável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  <p:graphicFrame>
        <p:nvGraphicFramePr>
          <p:cNvPr id="40" name="Tabela 182">
            <a:extLst>
              <a:ext uri="{FF2B5EF4-FFF2-40B4-BE49-F238E27FC236}">
                <a16:creationId xmlns:a16="http://schemas.microsoft.com/office/drawing/2014/main" id="{48FD95CC-BC20-4C3A-BB3A-1A4A161F20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29187"/>
              </p:ext>
            </p:extLst>
          </p:nvPr>
        </p:nvGraphicFramePr>
        <p:xfrm>
          <a:off x="260579" y="4321596"/>
          <a:ext cx="6291275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1275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7485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5028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2988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329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40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346600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VCC - VERIFICAÇÃO DE CONTROLES CRÍTICOS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42606" y="4462160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Observações</a:t>
            </a:r>
          </a:p>
        </p:txBody>
      </p: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46767" y="8151329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50237" y="8125704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77997" y="867749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36271" y="840254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58780" y="841644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30397" y="839902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cxnSp>
        <p:nvCxnSpPr>
          <p:cNvPr id="167" name="Conector reto 166">
            <a:extLst>
              <a:ext uri="{FF2B5EF4-FFF2-40B4-BE49-F238E27FC236}">
                <a16:creationId xmlns:a16="http://schemas.microsoft.com/office/drawing/2014/main" id="{B7F8FA62-5F1B-4F7E-851F-B31E1399CA6B}"/>
              </a:ext>
            </a:extLst>
          </p:cNvPr>
          <p:cNvCxnSpPr>
            <a:cxnSpLocks/>
          </p:cNvCxnSpPr>
          <p:nvPr/>
        </p:nvCxnSpPr>
        <p:spPr>
          <a:xfrm>
            <a:off x="236826" y="170301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93921C72-7941-413F-8D6C-E8C266C920CB}"/>
              </a:ext>
            </a:extLst>
          </p:cNvPr>
          <p:cNvSpPr txBox="1"/>
          <p:nvPr/>
        </p:nvSpPr>
        <p:spPr>
          <a:xfrm>
            <a:off x="208979" y="144433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Metodologia de avaliação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947794"/>
              </p:ext>
            </p:extLst>
          </p:nvPr>
        </p:nvGraphicFramePr>
        <p:xfrm>
          <a:off x="264673" y="3153280"/>
          <a:ext cx="628398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7361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537975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744986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  <a:gridCol w="523667">
                  <a:extLst>
                    <a:ext uri="{9D8B030D-6E8A-4147-A177-3AD203B41FA5}">
                      <a16:colId xmlns:a16="http://schemas.microsoft.com/office/drawing/2014/main" val="31664477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 parcialmente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Não 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1.	Manter distâncias mínimas de segurança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2.	Segregação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3.       Controle de acessos (comunicação positiva via rádio, Pare e Siga)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07282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4.       Torre de iluminação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0378769"/>
                  </a:ext>
                </a:extLst>
              </a:tr>
            </a:tbl>
          </a:graphicData>
        </a:graphic>
      </p:graphicFrame>
      <p:sp>
        <p:nvSpPr>
          <p:cNvPr id="188" name="Retângulo: Cantos Arredondados 187">
            <a:extLst>
              <a:ext uri="{FF2B5EF4-FFF2-40B4-BE49-F238E27FC236}">
                <a16:creationId xmlns:a16="http://schemas.microsoft.com/office/drawing/2014/main" id="{75CB6F27-3E97-4ABB-8B70-BDE923419C03}"/>
              </a:ext>
            </a:extLst>
          </p:cNvPr>
          <p:cNvSpPr/>
          <p:nvPr/>
        </p:nvSpPr>
        <p:spPr>
          <a:xfrm>
            <a:off x="219476" y="1234041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89" name="CaixaDeTexto 188">
            <a:extLst>
              <a:ext uri="{FF2B5EF4-FFF2-40B4-BE49-F238E27FC236}">
                <a16:creationId xmlns:a16="http://schemas.microsoft.com/office/drawing/2014/main" id="{5ABC0D38-E603-4919-B212-697B46C868A1}"/>
              </a:ext>
            </a:extLst>
          </p:cNvPr>
          <p:cNvSpPr txBox="1"/>
          <p:nvPr/>
        </p:nvSpPr>
        <p:spPr>
          <a:xfrm>
            <a:off x="222946" y="1208416"/>
            <a:ext cx="6333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chemeClr val="bg1"/>
                </a:solidFill>
              </a:rPr>
              <a:t>EQUIPAMENTOS MÓVEIS</a:t>
            </a:r>
            <a:endParaRPr lang="pt-BR" sz="800" i="1" dirty="0">
              <a:solidFill>
                <a:schemeClr val="bg1"/>
              </a:solidFill>
            </a:endParaRPr>
          </a:p>
        </p:txBody>
      </p:sp>
      <p:graphicFrame>
        <p:nvGraphicFramePr>
          <p:cNvPr id="190" name="Tabela 182">
            <a:extLst>
              <a:ext uri="{FF2B5EF4-FFF2-40B4-BE49-F238E27FC236}">
                <a16:creationId xmlns:a16="http://schemas.microsoft.com/office/drawing/2014/main" id="{9957AD4A-D672-4195-B661-620E4F419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312302"/>
              </p:ext>
            </p:extLst>
          </p:nvPr>
        </p:nvGraphicFramePr>
        <p:xfrm>
          <a:off x="219476" y="1766037"/>
          <a:ext cx="627565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7826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3137826">
                  <a:extLst>
                    <a:ext uri="{9D8B030D-6E8A-4147-A177-3AD203B41FA5}">
                      <a16:colId xmlns:a16="http://schemas.microsoft.com/office/drawing/2014/main" val="1560811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Critérios de atendimento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1.	Manter distâncias mínimas de segurança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600" dirty="0"/>
                        <a:t>Ninguém próximo à máquinas e veículos (distâncias mínimas definidas em procedimentos)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2.	Segregação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Acessos para pessoas separados fisicamente de veículos e equipamentos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3.       Controle de acessos (comunicação positiva via rádio, Pare e Siga)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Atuação dos controladores de fluxo em todas as frentes de risco e sistema de comunicação via rádio operando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5607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4.       Torre de iluminação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Atividades noturnas sendo executadas com iluminação adequada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9553707"/>
                  </a:ext>
                </a:extLst>
              </a:tr>
            </a:tbl>
          </a:graphicData>
        </a:graphic>
      </p:graphicFrame>
      <p:cxnSp>
        <p:nvCxnSpPr>
          <p:cNvPr id="193" name="Conector reto 192">
            <a:extLst>
              <a:ext uri="{FF2B5EF4-FFF2-40B4-BE49-F238E27FC236}">
                <a16:creationId xmlns:a16="http://schemas.microsoft.com/office/drawing/2014/main" id="{3E1AAD2C-4D45-4205-8373-8A4B2ECEEBAD}"/>
              </a:ext>
            </a:extLst>
          </p:cNvPr>
          <p:cNvCxnSpPr>
            <a:cxnSpLocks/>
          </p:cNvCxnSpPr>
          <p:nvPr/>
        </p:nvCxnSpPr>
        <p:spPr>
          <a:xfrm>
            <a:off x="264673" y="315133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242A17DD-4849-4A6A-9B84-5388C5823A3F}"/>
              </a:ext>
            </a:extLst>
          </p:cNvPr>
          <p:cNvSpPr txBox="1"/>
          <p:nvPr/>
        </p:nvSpPr>
        <p:spPr>
          <a:xfrm>
            <a:off x="236826" y="289265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Avaliação</a:t>
            </a:r>
            <a:endParaRPr lang="pt-BR" sz="800" i="1" dirty="0"/>
          </a:p>
        </p:txBody>
      </p: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61202" y="903306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19476" y="875811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50705" y="941567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08979" y="914072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261202" y="979061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19476" y="951566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374652" y="949883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02511AEF-677A-4DC2-A9A4-39EB68FC1527}"/>
              </a:ext>
            </a:extLst>
          </p:cNvPr>
          <p:cNvCxnSpPr>
            <a:cxnSpLocks/>
          </p:cNvCxnSpPr>
          <p:nvPr/>
        </p:nvCxnSpPr>
        <p:spPr>
          <a:xfrm>
            <a:off x="245580" y="2875216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386E8F4-093A-41AB-A13C-D78F392C5A3B}"/>
              </a:ext>
            </a:extLst>
          </p:cNvPr>
          <p:cNvSpPr txBox="1"/>
          <p:nvPr/>
        </p:nvSpPr>
        <p:spPr>
          <a:xfrm>
            <a:off x="239135" y="6165456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Plano de ação (</a:t>
            </a:r>
            <a:r>
              <a:rPr lang="pt-BR" sz="700" b="1" dirty="0">
                <a:solidFill>
                  <a:schemeClr val="bg1"/>
                </a:solidFill>
              </a:rPr>
              <a:t>Obrigatório para os itens identificados como “Controlados Parcialmente” ou “Não Controlados)</a:t>
            </a:r>
          </a:p>
        </p:txBody>
      </p:sp>
      <p:graphicFrame>
        <p:nvGraphicFramePr>
          <p:cNvPr id="36" name="Tabela 182">
            <a:extLst>
              <a:ext uri="{FF2B5EF4-FFF2-40B4-BE49-F238E27FC236}">
                <a16:creationId xmlns:a16="http://schemas.microsoft.com/office/drawing/2014/main" id="{CD348742-D452-46C9-A7E4-3301B417951F}"/>
              </a:ext>
            </a:extLst>
          </p:cNvPr>
          <p:cNvGraphicFramePr>
            <a:graphicFrameLocks noGrp="1"/>
          </p:cNvGraphicFramePr>
          <p:nvPr/>
        </p:nvGraphicFramePr>
        <p:xfrm>
          <a:off x="261202" y="6516312"/>
          <a:ext cx="628398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7518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849785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Prazo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Responsável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  <p:graphicFrame>
        <p:nvGraphicFramePr>
          <p:cNvPr id="37" name="Tabela 182">
            <a:extLst>
              <a:ext uri="{FF2B5EF4-FFF2-40B4-BE49-F238E27FC236}">
                <a16:creationId xmlns:a16="http://schemas.microsoft.com/office/drawing/2014/main" id="{F9BB6F45-CD47-4822-BA7C-325E4FB3BB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631492"/>
              </p:ext>
            </p:extLst>
          </p:nvPr>
        </p:nvGraphicFramePr>
        <p:xfrm>
          <a:off x="260579" y="4731036"/>
          <a:ext cx="6291275" cy="138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1275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2988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329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7531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062917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VCC - VERIFICAÇÃO DE CONTROLES CRÍTICOS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42606" y="3848009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Observações</a:t>
            </a:r>
          </a:p>
        </p:txBody>
      </p: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46767" y="8151329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50237" y="8125704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77997" y="867749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36271" y="840254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58780" y="841644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30397" y="839902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cxnSp>
        <p:nvCxnSpPr>
          <p:cNvPr id="167" name="Conector reto 166">
            <a:extLst>
              <a:ext uri="{FF2B5EF4-FFF2-40B4-BE49-F238E27FC236}">
                <a16:creationId xmlns:a16="http://schemas.microsoft.com/office/drawing/2014/main" id="{B7F8FA62-5F1B-4F7E-851F-B31E1399CA6B}"/>
              </a:ext>
            </a:extLst>
          </p:cNvPr>
          <p:cNvCxnSpPr>
            <a:cxnSpLocks/>
          </p:cNvCxnSpPr>
          <p:nvPr/>
        </p:nvCxnSpPr>
        <p:spPr>
          <a:xfrm>
            <a:off x="236826" y="170301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93921C72-7941-413F-8D6C-E8C266C920CB}"/>
              </a:ext>
            </a:extLst>
          </p:cNvPr>
          <p:cNvSpPr txBox="1"/>
          <p:nvPr/>
        </p:nvSpPr>
        <p:spPr>
          <a:xfrm>
            <a:off x="208979" y="144433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Metodologia de avaliação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47779"/>
              </p:ext>
            </p:extLst>
          </p:nvPr>
        </p:nvGraphicFramePr>
        <p:xfrm>
          <a:off x="264673" y="2757493"/>
          <a:ext cx="6283989" cy="89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7361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537975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744986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  <a:gridCol w="523667">
                  <a:extLst>
                    <a:ext uri="{9D8B030D-6E8A-4147-A177-3AD203B41FA5}">
                      <a16:colId xmlns:a16="http://schemas.microsoft.com/office/drawing/2014/main" val="31664477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 parcialmente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Não 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pt-BR" sz="600" dirty="0"/>
                        <a:t>1.     Monitoramento constante de velocidade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pt-BR" sz="600" dirty="0"/>
                        <a:t>2.      Verificação periódica de veículos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pt-BR" sz="600" dirty="0"/>
                        <a:t>3.      Monitoramento de condução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0728236"/>
                  </a:ext>
                </a:extLst>
              </a:tr>
            </a:tbl>
          </a:graphicData>
        </a:graphic>
      </p:graphicFrame>
      <p:sp>
        <p:nvSpPr>
          <p:cNvPr id="188" name="Retângulo: Cantos Arredondados 187">
            <a:extLst>
              <a:ext uri="{FF2B5EF4-FFF2-40B4-BE49-F238E27FC236}">
                <a16:creationId xmlns:a16="http://schemas.microsoft.com/office/drawing/2014/main" id="{75CB6F27-3E97-4ABB-8B70-BDE923419C03}"/>
              </a:ext>
            </a:extLst>
          </p:cNvPr>
          <p:cNvSpPr/>
          <p:nvPr/>
        </p:nvSpPr>
        <p:spPr>
          <a:xfrm>
            <a:off x="219476" y="1234041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89" name="CaixaDeTexto 188">
            <a:extLst>
              <a:ext uri="{FF2B5EF4-FFF2-40B4-BE49-F238E27FC236}">
                <a16:creationId xmlns:a16="http://schemas.microsoft.com/office/drawing/2014/main" id="{5ABC0D38-E603-4919-B212-697B46C868A1}"/>
              </a:ext>
            </a:extLst>
          </p:cNvPr>
          <p:cNvSpPr txBox="1"/>
          <p:nvPr/>
        </p:nvSpPr>
        <p:spPr>
          <a:xfrm>
            <a:off x="222946" y="1208416"/>
            <a:ext cx="6333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chemeClr val="bg1"/>
                </a:solidFill>
              </a:rPr>
              <a:t>VEÍCULOS  RODOVIÁRIOS</a:t>
            </a:r>
            <a:endParaRPr lang="pt-BR" sz="800" dirty="0">
              <a:solidFill>
                <a:schemeClr val="bg1"/>
              </a:solidFill>
            </a:endParaRPr>
          </a:p>
        </p:txBody>
      </p:sp>
      <p:graphicFrame>
        <p:nvGraphicFramePr>
          <p:cNvPr id="190" name="Tabela 182">
            <a:extLst>
              <a:ext uri="{FF2B5EF4-FFF2-40B4-BE49-F238E27FC236}">
                <a16:creationId xmlns:a16="http://schemas.microsoft.com/office/drawing/2014/main" id="{9957AD4A-D672-4195-B661-620E4F419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218615"/>
              </p:ext>
            </p:extLst>
          </p:nvPr>
        </p:nvGraphicFramePr>
        <p:xfrm>
          <a:off x="219476" y="1766037"/>
          <a:ext cx="6275652" cy="611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7826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3137826">
                  <a:extLst>
                    <a:ext uri="{9D8B030D-6E8A-4147-A177-3AD203B41FA5}">
                      <a16:colId xmlns:a16="http://schemas.microsoft.com/office/drawing/2014/main" val="1560811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Critérios de atendimento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indent="-228600" algn="just">
                        <a:buAutoNum type="arabicPeriod"/>
                      </a:pPr>
                      <a:r>
                        <a:rPr lang="pt-BR" sz="600" dirty="0"/>
                        <a:t>Monitoramento constante de velocidade</a:t>
                      </a:r>
                    </a:p>
                  </a:txBody>
                  <a:tcPr marL="51435" marR="51435" marT="25718" marB="25718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600" dirty="0"/>
                        <a:t>Veículos com monitoramentos, desvios identificados e tratados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indent="-228600" algn="just">
                        <a:buAutoNum type="arabicPeriod" startAt="2"/>
                      </a:pPr>
                      <a:r>
                        <a:rPr lang="pt-BR" sz="600" dirty="0"/>
                        <a:t>Verificação periódica de veículos</a:t>
                      </a:r>
                    </a:p>
                  </a:txBody>
                  <a:tcPr marL="51435" marR="51435" marT="25718" marB="25718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600" dirty="0"/>
                        <a:t>Veículos de acordo com os padrões da Fundação Renova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indent="-228600" algn="just">
                        <a:buAutoNum type="arabicPeriod" startAt="3"/>
                      </a:pPr>
                      <a:r>
                        <a:rPr lang="pt-BR" sz="600" dirty="0"/>
                        <a:t>Monitoramento de condução</a:t>
                      </a:r>
                    </a:p>
                  </a:txBody>
                  <a:tcPr marL="51435" marR="51435" marT="25718" marB="25718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600" dirty="0"/>
                        <a:t>Motoristas cumprindo limites de velocidade, regras de trânsito e requisitos de Segurança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5607355"/>
                  </a:ext>
                </a:extLst>
              </a:tr>
            </a:tbl>
          </a:graphicData>
        </a:graphic>
      </p:graphicFrame>
      <p:cxnSp>
        <p:nvCxnSpPr>
          <p:cNvPr id="193" name="Conector reto 192">
            <a:extLst>
              <a:ext uri="{FF2B5EF4-FFF2-40B4-BE49-F238E27FC236}">
                <a16:creationId xmlns:a16="http://schemas.microsoft.com/office/drawing/2014/main" id="{3E1AAD2C-4D45-4205-8373-8A4B2ECEEBAD}"/>
              </a:ext>
            </a:extLst>
          </p:cNvPr>
          <p:cNvCxnSpPr>
            <a:cxnSpLocks/>
          </p:cNvCxnSpPr>
          <p:nvPr/>
        </p:nvCxnSpPr>
        <p:spPr>
          <a:xfrm>
            <a:off x="264673" y="2755548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242A17DD-4849-4A6A-9B84-5388C5823A3F}"/>
              </a:ext>
            </a:extLst>
          </p:cNvPr>
          <p:cNvSpPr txBox="1"/>
          <p:nvPr/>
        </p:nvSpPr>
        <p:spPr>
          <a:xfrm>
            <a:off x="236826" y="249686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Avaliação</a:t>
            </a:r>
            <a:endParaRPr lang="pt-BR" sz="800" i="1" dirty="0"/>
          </a:p>
        </p:txBody>
      </p: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61202" y="903306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19476" y="875811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50705" y="941567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08979" y="914072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261202" y="979061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19476" y="951566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374652" y="949883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02511AEF-677A-4DC2-A9A4-39EB68FC1527}"/>
              </a:ext>
            </a:extLst>
          </p:cNvPr>
          <p:cNvCxnSpPr>
            <a:cxnSpLocks/>
          </p:cNvCxnSpPr>
          <p:nvPr/>
        </p:nvCxnSpPr>
        <p:spPr>
          <a:xfrm>
            <a:off x="245580" y="2479429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386E8F4-093A-41AB-A13C-D78F392C5A3B}"/>
              </a:ext>
            </a:extLst>
          </p:cNvPr>
          <p:cNvSpPr txBox="1"/>
          <p:nvPr/>
        </p:nvSpPr>
        <p:spPr>
          <a:xfrm>
            <a:off x="239135" y="6165456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Plano de ação (</a:t>
            </a:r>
            <a:r>
              <a:rPr lang="pt-BR" sz="700" b="1" dirty="0">
                <a:solidFill>
                  <a:schemeClr val="bg1"/>
                </a:solidFill>
              </a:rPr>
              <a:t>Obrigatório para os itens identificados como “Controlados Parcialmente” ou “Não Controlados)</a:t>
            </a:r>
          </a:p>
        </p:txBody>
      </p:sp>
      <p:graphicFrame>
        <p:nvGraphicFramePr>
          <p:cNvPr id="36" name="Tabela 182">
            <a:extLst>
              <a:ext uri="{FF2B5EF4-FFF2-40B4-BE49-F238E27FC236}">
                <a16:creationId xmlns:a16="http://schemas.microsoft.com/office/drawing/2014/main" id="{CD348742-D452-46C9-A7E4-3301B417951F}"/>
              </a:ext>
            </a:extLst>
          </p:cNvPr>
          <p:cNvGraphicFramePr>
            <a:graphicFrameLocks noGrp="1"/>
          </p:cNvGraphicFramePr>
          <p:nvPr/>
        </p:nvGraphicFramePr>
        <p:xfrm>
          <a:off x="261202" y="6516312"/>
          <a:ext cx="628398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7518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849785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Prazo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Responsável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  <p:graphicFrame>
        <p:nvGraphicFramePr>
          <p:cNvPr id="37" name="Tabela 182">
            <a:extLst>
              <a:ext uri="{FF2B5EF4-FFF2-40B4-BE49-F238E27FC236}">
                <a16:creationId xmlns:a16="http://schemas.microsoft.com/office/drawing/2014/main" id="{FAA06822-8D7C-4A43-98A4-FDA03FBC18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566641"/>
              </p:ext>
            </p:extLst>
          </p:nvPr>
        </p:nvGraphicFramePr>
        <p:xfrm>
          <a:off x="261029" y="4320092"/>
          <a:ext cx="6291275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1275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7485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5028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2988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329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0140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710802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VCC - VERIFICAÇÃO DE CONTROLES CRÍTICOS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45580" y="5178747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Observações</a:t>
            </a:r>
          </a:p>
        </p:txBody>
      </p: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46767" y="8151329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50237" y="8125704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77997" y="867749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36271" y="840254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58780" y="841644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30397" y="839902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cxnSp>
        <p:nvCxnSpPr>
          <p:cNvPr id="167" name="Conector reto 166">
            <a:extLst>
              <a:ext uri="{FF2B5EF4-FFF2-40B4-BE49-F238E27FC236}">
                <a16:creationId xmlns:a16="http://schemas.microsoft.com/office/drawing/2014/main" id="{B7F8FA62-5F1B-4F7E-851F-B31E1399CA6B}"/>
              </a:ext>
            </a:extLst>
          </p:cNvPr>
          <p:cNvCxnSpPr>
            <a:cxnSpLocks/>
          </p:cNvCxnSpPr>
          <p:nvPr/>
        </p:nvCxnSpPr>
        <p:spPr>
          <a:xfrm>
            <a:off x="236826" y="170301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93921C72-7941-413F-8D6C-E8C266C920CB}"/>
              </a:ext>
            </a:extLst>
          </p:cNvPr>
          <p:cNvSpPr txBox="1"/>
          <p:nvPr/>
        </p:nvSpPr>
        <p:spPr>
          <a:xfrm>
            <a:off x="208979" y="144433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Metodologia de avaliação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383063"/>
              </p:ext>
            </p:extLst>
          </p:nvPr>
        </p:nvGraphicFramePr>
        <p:xfrm>
          <a:off x="264673" y="3455045"/>
          <a:ext cx="6283989" cy="1529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7361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537975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744986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  <a:gridCol w="523667">
                  <a:extLst>
                    <a:ext uri="{9D8B030D-6E8A-4147-A177-3AD203B41FA5}">
                      <a16:colId xmlns:a16="http://schemas.microsoft.com/office/drawing/2014/main" val="31664477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 parcialmente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Não 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7800" indent="-177800" algn="just" fontAlgn="ctr"/>
                      <a:r>
                        <a:rPr lang="pt-BR" sz="600" u="none" strike="noStrike" dirty="0">
                          <a:effectLst/>
                        </a:rPr>
                        <a:t>1.    Cinto de segurança com CA, disponível, inspecionado e em boas condições de uso. (Quando não existir outra proteção coletiva disponível)</a:t>
                      </a:r>
                      <a:endParaRPr lang="pt-BR" sz="6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600" u="none" strike="noStrike" dirty="0">
                          <a:effectLst/>
                        </a:rPr>
                        <a:t>2.       Liberação de andaime</a:t>
                      </a:r>
                      <a:endParaRPr lang="pt-BR" sz="6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600" u="none" strike="noStrike" dirty="0">
                          <a:effectLst/>
                        </a:rPr>
                        <a:t>3.       Capacitação do operador de PTA por empresa certificada</a:t>
                      </a:r>
                      <a:endParaRPr lang="pt-BR" sz="6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07282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600" u="none" strike="noStrike" dirty="0">
                          <a:effectLst/>
                        </a:rPr>
                        <a:t>4.       Liberação de atividade de trabalho em altura</a:t>
                      </a:r>
                      <a:endParaRPr lang="pt-BR" sz="6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3766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600" u="none" strike="noStrike" dirty="0">
                          <a:effectLst/>
                        </a:rPr>
                        <a:t>5.       Treinamento/ Capacitação (Treinamento Prático) com certificado</a:t>
                      </a:r>
                      <a:endParaRPr lang="pt-BR" sz="6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26053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600" u="none" strike="noStrike" dirty="0">
                          <a:effectLst/>
                        </a:rPr>
                        <a:t>6.         Linhas de vida e pontos de ancoragem</a:t>
                      </a:r>
                      <a:endParaRPr lang="pt-BR" sz="6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0919904"/>
                  </a:ext>
                </a:extLst>
              </a:tr>
            </a:tbl>
          </a:graphicData>
        </a:graphic>
      </p:graphicFrame>
      <p:sp>
        <p:nvSpPr>
          <p:cNvPr id="188" name="Retângulo: Cantos Arredondados 187">
            <a:extLst>
              <a:ext uri="{FF2B5EF4-FFF2-40B4-BE49-F238E27FC236}">
                <a16:creationId xmlns:a16="http://schemas.microsoft.com/office/drawing/2014/main" id="{75CB6F27-3E97-4ABB-8B70-BDE923419C03}"/>
              </a:ext>
            </a:extLst>
          </p:cNvPr>
          <p:cNvSpPr/>
          <p:nvPr/>
        </p:nvSpPr>
        <p:spPr>
          <a:xfrm>
            <a:off x="219476" y="1234041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89" name="CaixaDeTexto 188">
            <a:extLst>
              <a:ext uri="{FF2B5EF4-FFF2-40B4-BE49-F238E27FC236}">
                <a16:creationId xmlns:a16="http://schemas.microsoft.com/office/drawing/2014/main" id="{5ABC0D38-E603-4919-B212-697B46C868A1}"/>
              </a:ext>
            </a:extLst>
          </p:cNvPr>
          <p:cNvSpPr txBox="1"/>
          <p:nvPr/>
        </p:nvSpPr>
        <p:spPr>
          <a:xfrm>
            <a:off x="222946" y="1208416"/>
            <a:ext cx="6333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chemeClr val="bg1"/>
                </a:solidFill>
              </a:rPr>
              <a:t>TRABALHO EM ALTURA</a:t>
            </a:r>
            <a:endParaRPr lang="pt-BR" sz="800" dirty="0">
              <a:solidFill>
                <a:schemeClr val="bg1"/>
              </a:solidFill>
            </a:endParaRPr>
          </a:p>
        </p:txBody>
      </p:sp>
      <p:graphicFrame>
        <p:nvGraphicFramePr>
          <p:cNvPr id="190" name="Tabela 182">
            <a:extLst>
              <a:ext uri="{FF2B5EF4-FFF2-40B4-BE49-F238E27FC236}">
                <a16:creationId xmlns:a16="http://schemas.microsoft.com/office/drawing/2014/main" id="{9957AD4A-D672-4195-B661-620E4F419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858573"/>
              </p:ext>
            </p:extLst>
          </p:nvPr>
        </p:nvGraphicFramePr>
        <p:xfrm>
          <a:off x="219476" y="1766037"/>
          <a:ext cx="6275652" cy="1314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7826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3137826">
                  <a:extLst>
                    <a:ext uri="{9D8B030D-6E8A-4147-A177-3AD203B41FA5}">
                      <a16:colId xmlns:a16="http://schemas.microsoft.com/office/drawing/2014/main" val="1560811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Critérios de atendimento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indent="-228600" algn="just" fontAlgn="ctr">
                        <a:buAutoNum type="arabicPeriod"/>
                      </a:pPr>
                      <a:r>
                        <a:rPr lang="pt-BR" sz="600" u="none" strike="noStrike" dirty="0">
                          <a:effectLst/>
                        </a:rPr>
                        <a:t>Cinto de segurança com CA, disponível, inspecionado e em boas condições de uso (Quando não existir outra proteção coletiva disponível)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600" u="none" strike="noStrike" dirty="0">
                          <a:effectLst/>
                        </a:rPr>
                        <a:t>Todos trabalhadores em atividades de altura estejam utilizando cinto de segurança adequado,  em perfeitas condições e devidamente atracados</a:t>
                      </a:r>
                      <a:endParaRPr lang="pt-BR" sz="6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  <a:defRPr/>
                      </a:pPr>
                      <a:r>
                        <a:rPr lang="pt-BR" sz="600" u="none" strike="noStrike" dirty="0">
                          <a:effectLst/>
                        </a:rPr>
                        <a:t>Liberação de andaime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600" u="none" strike="noStrike" dirty="0">
                          <a:effectLst/>
                        </a:rPr>
                        <a:t>Andaime liberado pela equipe de Segurança</a:t>
                      </a:r>
                      <a:endParaRPr lang="pt-BR" sz="6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  <a:defRPr/>
                      </a:pPr>
                      <a:r>
                        <a:rPr lang="pt-BR" sz="600" u="none" strike="noStrike" dirty="0">
                          <a:effectLst/>
                        </a:rPr>
                        <a:t>Capacitação do operador de PTA por empresa certificada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600" u="none" strike="noStrike" dirty="0">
                          <a:effectLst/>
                        </a:rPr>
                        <a:t>Todo operador de PTA seja capacitado  e possua experiência para operação do equipamento</a:t>
                      </a:r>
                      <a:endParaRPr lang="pt-BR" sz="800" dirty="0"/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5607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4"/>
                        <a:tabLst/>
                        <a:defRPr/>
                      </a:pPr>
                      <a:r>
                        <a:rPr lang="pt-BR" sz="600" u="none" strike="noStrike" dirty="0">
                          <a:effectLst/>
                        </a:rPr>
                        <a:t>Liberação de atividade de trabalho em altura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600" u="none" strike="noStrike" dirty="0">
                          <a:effectLst/>
                        </a:rPr>
                        <a:t>Atividade liberada com a PTP assinada</a:t>
                      </a:r>
                      <a:endParaRPr lang="pt-BR" sz="6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7266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600" u="none" strike="noStrike" dirty="0">
                          <a:effectLst/>
                        </a:rPr>
                        <a:t>5.         Treinamento/ Capacitação (Treinamento Prático) com certificado</a:t>
                      </a:r>
                      <a:endParaRPr lang="pt-BR" sz="6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600" u="none" strike="noStrike" dirty="0">
                          <a:effectLst/>
                        </a:rPr>
                        <a:t>Todos os trabalhadores envolvidos nas atividades em altura devem estar devidamente autorizados</a:t>
                      </a:r>
                      <a:endParaRPr lang="pt-BR" sz="6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02732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600" u="none" strike="noStrike" dirty="0">
                          <a:effectLst/>
                        </a:rPr>
                        <a:t>6.         Linhas de vida e pontos de ancoragem</a:t>
                      </a:r>
                      <a:endParaRPr lang="pt-BR" sz="6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600" u="none" strike="noStrike" dirty="0">
                          <a:effectLst/>
                        </a:rPr>
                        <a:t>Linhas de vida e pontos de ancoragem devem possuir projeto e serem dimensionados por profissional legalmente habilitado ou ser realizado o teste de carga com uso de dinamômetro</a:t>
                      </a:r>
                      <a:endParaRPr lang="pt-BR" sz="600" b="0" i="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7650244"/>
                  </a:ext>
                </a:extLst>
              </a:tr>
            </a:tbl>
          </a:graphicData>
        </a:graphic>
      </p:graphicFrame>
      <p:cxnSp>
        <p:nvCxnSpPr>
          <p:cNvPr id="193" name="Conector reto 192">
            <a:extLst>
              <a:ext uri="{FF2B5EF4-FFF2-40B4-BE49-F238E27FC236}">
                <a16:creationId xmlns:a16="http://schemas.microsoft.com/office/drawing/2014/main" id="{3E1AAD2C-4D45-4205-8373-8A4B2ECEEBAD}"/>
              </a:ext>
            </a:extLst>
          </p:cNvPr>
          <p:cNvCxnSpPr>
            <a:cxnSpLocks/>
          </p:cNvCxnSpPr>
          <p:nvPr/>
        </p:nvCxnSpPr>
        <p:spPr>
          <a:xfrm>
            <a:off x="236271" y="345504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242A17DD-4849-4A6A-9B84-5388C5823A3F}"/>
              </a:ext>
            </a:extLst>
          </p:cNvPr>
          <p:cNvSpPr txBox="1"/>
          <p:nvPr/>
        </p:nvSpPr>
        <p:spPr>
          <a:xfrm>
            <a:off x="236270" y="316394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Avaliação</a:t>
            </a:r>
            <a:endParaRPr lang="pt-BR" sz="800" i="1" dirty="0"/>
          </a:p>
        </p:txBody>
      </p: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61202" y="903306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19476" y="875811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50705" y="941567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08979" y="914072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261202" y="979061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19476" y="951566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374652" y="949883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02511AEF-677A-4DC2-A9A4-39EB68FC1527}"/>
              </a:ext>
            </a:extLst>
          </p:cNvPr>
          <p:cNvCxnSpPr>
            <a:cxnSpLocks/>
          </p:cNvCxnSpPr>
          <p:nvPr/>
        </p:nvCxnSpPr>
        <p:spPr>
          <a:xfrm>
            <a:off x="219475" y="3163944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386E8F4-093A-41AB-A13C-D78F392C5A3B}"/>
              </a:ext>
            </a:extLst>
          </p:cNvPr>
          <p:cNvSpPr txBox="1"/>
          <p:nvPr/>
        </p:nvSpPr>
        <p:spPr>
          <a:xfrm>
            <a:off x="261202" y="6785745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Plano de ação (</a:t>
            </a:r>
            <a:r>
              <a:rPr lang="pt-BR" sz="700" b="1" dirty="0">
                <a:solidFill>
                  <a:schemeClr val="bg1"/>
                </a:solidFill>
              </a:rPr>
              <a:t>Obrigatório para os itens identificados como “Controlados Parcialmente” ou “Não Controlados)</a:t>
            </a:r>
          </a:p>
        </p:txBody>
      </p:sp>
      <p:graphicFrame>
        <p:nvGraphicFramePr>
          <p:cNvPr id="36" name="Tabela 182">
            <a:extLst>
              <a:ext uri="{FF2B5EF4-FFF2-40B4-BE49-F238E27FC236}">
                <a16:creationId xmlns:a16="http://schemas.microsoft.com/office/drawing/2014/main" id="{CD348742-D452-46C9-A7E4-3301B41795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845012"/>
              </p:ext>
            </p:extLst>
          </p:nvPr>
        </p:nvGraphicFramePr>
        <p:xfrm>
          <a:off x="264673" y="7133976"/>
          <a:ext cx="6283989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7518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849785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Prazo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Responsável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  <p:graphicFrame>
        <p:nvGraphicFramePr>
          <p:cNvPr id="37" name="Tabela 182">
            <a:extLst>
              <a:ext uri="{FF2B5EF4-FFF2-40B4-BE49-F238E27FC236}">
                <a16:creationId xmlns:a16="http://schemas.microsoft.com/office/drawing/2014/main" id="{49F24ECA-CE44-423B-8442-3752E08714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874863"/>
              </p:ext>
            </p:extLst>
          </p:nvPr>
        </p:nvGraphicFramePr>
        <p:xfrm>
          <a:off x="261202" y="5593243"/>
          <a:ext cx="6291275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1275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2343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45125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46364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9224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57964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VCC - VERIFICAÇÃO DE CONTROLES CRÍTICOS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42606" y="4093669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Observações</a:t>
            </a:r>
          </a:p>
        </p:txBody>
      </p: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46767" y="8151329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50237" y="8125704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77997" y="867749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36271" y="840254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58780" y="841644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30397" y="839902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cxnSp>
        <p:nvCxnSpPr>
          <p:cNvPr id="167" name="Conector reto 166">
            <a:extLst>
              <a:ext uri="{FF2B5EF4-FFF2-40B4-BE49-F238E27FC236}">
                <a16:creationId xmlns:a16="http://schemas.microsoft.com/office/drawing/2014/main" id="{B7F8FA62-5F1B-4F7E-851F-B31E1399CA6B}"/>
              </a:ext>
            </a:extLst>
          </p:cNvPr>
          <p:cNvCxnSpPr>
            <a:cxnSpLocks/>
          </p:cNvCxnSpPr>
          <p:nvPr/>
        </p:nvCxnSpPr>
        <p:spPr>
          <a:xfrm>
            <a:off x="236826" y="170301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93921C72-7941-413F-8D6C-E8C266C920CB}"/>
              </a:ext>
            </a:extLst>
          </p:cNvPr>
          <p:cNvSpPr txBox="1"/>
          <p:nvPr/>
        </p:nvSpPr>
        <p:spPr>
          <a:xfrm>
            <a:off x="208979" y="144433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Metodologia de avaliação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194148"/>
              </p:ext>
            </p:extLst>
          </p:nvPr>
        </p:nvGraphicFramePr>
        <p:xfrm>
          <a:off x="264673" y="2934917"/>
          <a:ext cx="628398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7361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537975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744986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  <a:gridCol w="523667">
                  <a:extLst>
                    <a:ext uri="{9D8B030D-6E8A-4147-A177-3AD203B41FA5}">
                      <a16:colId xmlns:a16="http://schemas.microsoft.com/office/drawing/2014/main" val="31664477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 parcialmente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Não 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indent="-228600" algn="just">
                        <a:buAutoNum type="arabicPeriod"/>
                      </a:pPr>
                      <a:r>
                        <a:rPr lang="pt-BR" sz="600" dirty="0"/>
                        <a:t>Mobilização de pessoas (autorização, capacitação e treinamento especifico) 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indent="-228600" algn="just">
                        <a:buAutoNum type="arabicPeriod" startAt="2"/>
                      </a:pPr>
                      <a:r>
                        <a:rPr lang="pt-BR" sz="600" dirty="0"/>
                        <a:t>Inspeção de rotina/blitz pela Gerenciadora de SST (aplicação do PCRC 05 - Ferramentas)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  <a:defRPr/>
                      </a:pPr>
                      <a:r>
                        <a:rPr lang="pt-BR" sz="600" dirty="0"/>
                        <a:t>EPI adequado para utilização da ferramentas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07282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4"/>
                        <a:tabLst/>
                        <a:defRPr/>
                      </a:pPr>
                      <a:r>
                        <a:rPr lang="pt-BR" sz="600" dirty="0"/>
                        <a:t>Isolamento de área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376665"/>
                  </a:ext>
                </a:extLst>
              </a:tr>
            </a:tbl>
          </a:graphicData>
        </a:graphic>
      </p:graphicFrame>
      <p:sp>
        <p:nvSpPr>
          <p:cNvPr id="188" name="Retângulo: Cantos Arredondados 187">
            <a:extLst>
              <a:ext uri="{FF2B5EF4-FFF2-40B4-BE49-F238E27FC236}">
                <a16:creationId xmlns:a16="http://schemas.microsoft.com/office/drawing/2014/main" id="{75CB6F27-3E97-4ABB-8B70-BDE923419C03}"/>
              </a:ext>
            </a:extLst>
          </p:cNvPr>
          <p:cNvSpPr/>
          <p:nvPr/>
        </p:nvSpPr>
        <p:spPr>
          <a:xfrm>
            <a:off x="219476" y="1234041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89" name="CaixaDeTexto 188">
            <a:extLst>
              <a:ext uri="{FF2B5EF4-FFF2-40B4-BE49-F238E27FC236}">
                <a16:creationId xmlns:a16="http://schemas.microsoft.com/office/drawing/2014/main" id="{5ABC0D38-E603-4919-B212-697B46C868A1}"/>
              </a:ext>
            </a:extLst>
          </p:cNvPr>
          <p:cNvSpPr txBox="1"/>
          <p:nvPr/>
        </p:nvSpPr>
        <p:spPr>
          <a:xfrm>
            <a:off x="222946" y="1208416"/>
            <a:ext cx="6333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chemeClr val="bg1"/>
                </a:solidFill>
              </a:rPr>
              <a:t>FERRAMENTAS</a:t>
            </a:r>
            <a:r>
              <a:rPr lang="pt-BR" sz="1200" b="1" i="1" dirty="0">
                <a:solidFill>
                  <a:schemeClr val="bg1"/>
                </a:solidFill>
              </a:rPr>
              <a:t> </a:t>
            </a:r>
            <a:r>
              <a:rPr lang="pt-BR" sz="1200" b="1" dirty="0">
                <a:solidFill>
                  <a:schemeClr val="bg1"/>
                </a:solidFill>
              </a:rPr>
              <a:t>MANUAIS</a:t>
            </a:r>
            <a:endParaRPr lang="pt-BR" sz="800" dirty="0">
              <a:solidFill>
                <a:schemeClr val="bg1"/>
              </a:solidFill>
            </a:endParaRPr>
          </a:p>
        </p:txBody>
      </p:sp>
      <p:graphicFrame>
        <p:nvGraphicFramePr>
          <p:cNvPr id="190" name="Tabela 182">
            <a:extLst>
              <a:ext uri="{FF2B5EF4-FFF2-40B4-BE49-F238E27FC236}">
                <a16:creationId xmlns:a16="http://schemas.microsoft.com/office/drawing/2014/main" id="{9957AD4A-D672-4195-B661-620E4F419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524843"/>
              </p:ext>
            </p:extLst>
          </p:nvPr>
        </p:nvGraphicFramePr>
        <p:xfrm>
          <a:off x="219476" y="1766037"/>
          <a:ext cx="6275652" cy="845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7826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3137826">
                  <a:extLst>
                    <a:ext uri="{9D8B030D-6E8A-4147-A177-3AD203B41FA5}">
                      <a16:colId xmlns:a16="http://schemas.microsoft.com/office/drawing/2014/main" val="1560811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Critérios de atendimento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indent="-228600" algn="just">
                        <a:buAutoNum type="arabicPeriod"/>
                      </a:pPr>
                      <a:r>
                        <a:rPr lang="pt-BR" sz="600" dirty="0"/>
                        <a:t>Mobilização de pessoas (autorização, capacitação e treinamento especifico) 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600" dirty="0"/>
                        <a:t>Colaboradores habilitados e autorizados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indent="-228600" algn="just">
                        <a:buAutoNum type="arabicPeriod" startAt="2"/>
                      </a:pPr>
                      <a:r>
                        <a:rPr lang="pt-BR" sz="600" dirty="0"/>
                        <a:t>Inspeção de rotina/blitz pela Gerenciadora de SST (aplicação do PCRC 05 - Ferramentas)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600" dirty="0"/>
                        <a:t>Áreas isoladas, ferramentas com proteções, dispositivos “homem morto” atuante, cabos e conexões sem defeitos, mangueiras em condições e com laçadas, aterramento e uso de EPI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  <a:defRPr/>
                      </a:pPr>
                      <a:r>
                        <a:rPr lang="pt-BR" sz="600" dirty="0"/>
                        <a:t>EPI adequado para utilização da ferramentas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600" dirty="0"/>
                        <a:t>Colaboradores utilizando EPI corretamente de acordo com o equipamento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5607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4"/>
                        <a:tabLst/>
                        <a:defRPr/>
                      </a:pPr>
                      <a:r>
                        <a:rPr lang="pt-BR" sz="600" dirty="0"/>
                        <a:t>Isolamento de área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600" dirty="0"/>
                        <a:t>Realizar o isolamento da área considerando o raio de ação das ferramentas</a:t>
                      </a:r>
                    </a:p>
                  </a:txBody>
                  <a:tcPr marL="51435" marR="51435" marT="25718" marB="25718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726603"/>
                  </a:ext>
                </a:extLst>
              </a:tr>
            </a:tbl>
          </a:graphicData>
        </a:graphic>
      </p:graphicFrame>
      <p:cxnSp>
        <p:nvCxnSpPr>
          <p:cNvPr id="193" name="Conector reto 192">
            <a:extLst>
              <a:ext uri="{FF2B5EF4-FFF2-40B4-BE49-F238E27FC236}">
                <a16:creationId xmlns:a16="http://schemas.microsoft.com/office/drawing/2014/main" id="{3E1AAD2C-4D45-4205-8373-8A4B2ECEEBAD}"/>
              </a:ext>
            </a:extLst>
          </p:cNvPr>
          <p:cNvCxnSpPr>
            <a:cxnSpLocks/>
          </p:cNvCxnSpPr>
          <p:nvPr/>
        </p:nvCxnSpPr>
        <p:spPr>
          <a:xfrm>
            <a:off x="264673" y="2932972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242A17DD-4849-4A6A-9B84-5388C5823A3F}"/>
              </a:ext>
            </a:extLst>
          </p:cNvPr>
          <p:cNvSpPr txBox="1"/>
          <p:nvPr/>
        </p:nvSpPr>
        <p:spPr>
          <a:xfrm>
            <a:off x="236826" y="267428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Avaliação</a:t>
            </a:r>
            <a:endParaRPr lang="pt-BR" sz="800" i="1" dirty="0"/>
          </a:p>
        </p:txBody>
      </p: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61202" y="903306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19476" y="875811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50705" y="941567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08979" y="914072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261202" y="979061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19476" y="951566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374652" y="949883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02511AEF-677A-4DC2-A9A4-39EB68FC1527}"/>
              </a:ext>
            </a:extLst>
          </p:cNvPr>
          <p:cNvCxnSpPr>
            <a:cxnSpLocks/>
          </p:cNvCxnSpPr>
          <p:nvPr/>
        </p:nvCxnSpPr>
        <p:spPr>
          <a:xfrm>
            <a:off x="245580" y="2656853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386E8F4-093A-41AB-A13C-D78F392C5A3B}"/>
              </a:ext>
            </a:extLst>
          </p:cNvPr>
          <p:cNvSpPr txBox="1"/>
          <p:nvPr/>
        </p:nvSpPr>
        <p:spPr>
          <a:xfrm>
            <a:off x="239135" y="6165456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Plano de ação (</a:t>
            </a:r>
            <a:r>
              <a:rPr lang="pt-BR" sz="700" b="1" dirty="0">
                <a:solidFill>
                  <a:schemeClr val="bg1"/>
                </a:solidFill>
              </a:rPr>
              <a:t>Obrigatório para os itens identificados como “Controlados Parcialmente” ou “Não Controlados)</a:t>
            </a:r>
          </a:p>
        </p:txBody>
      </p:sp>
      <p:graphicFrame>
        <p:nvGraphicFramePr>
          <p:cNvPr id="36" name="Tabela 182">
            <a:extLst>
              <a:ext uri="{FF2B5EF4-FFF2-40B4-BE49-F238E27FC236}">
                <a16:creationId xmlns:a16="http://schemas.microsoft.com/office/drawing/2014/main" id="{CD348742-D452-46C9-A7E4-3301B41795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797816"/>
              </p:ext>
            </p:extLst>
          </p:nvPr>
        </p:nvGraphicFramePr>
        <p:xfrm>
          <a:off x="261202" y="6516312"/>
          <a:ext cx="628398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7518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849785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Prazo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Responsável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  <p:graphicFrame>
        <p:nvGraphicFramePr>
          <p:cNvPr id="37" name="Tabela 182">
            <a:extLst>
              <a:ext uri="{FF2B5EF4-FFF2-40B4-BE49-F238E27FC236}">
                <a16:creationId xmlns:a16="http://schemas.microsoft.com/office/drawing/2014/main" id="{F1A85396-4ABA-4BE4-B558-B9C0579D87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017360"/>
              </p:ext>
            </p:extLst>
          </p:nvPr>
        </p:nvGraphicFramePr>
        <p:xfrm>
          <a:off x="260579" y="4580908"/>
          <a:ext cx="6291275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1275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7485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329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04069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433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539274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VCC - VERIFICAÇÃO DE CONTROLES CRÍTICOS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53582" y="5298155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Observações</a:t>
            </a:r>
          </a:p>
        </p:txBody>
      </p: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46767" y="8151329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50237" y="8125704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77997" y="867749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36271" y="840254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58780" y="841644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30397" y="839902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cxnSp>
        <p:nvCxnSpPr>
          <p:cNvPr id="167" name="Conector reto 166">
            <a:extLst>
              <a:ext uri="{FF2B5EF4-FFF2-40B4-BE49-F238E27FC236}">
                <a16:creationId xmlns:a16="http://schemas.microsoft.com/office/drawing/2014/main" id="{B7F8FA62-5F1B-4F7E-851F-B31E1399CA6B}"/>
              </a:ext>
            </a:extLst>
          </p:cNvPr>
          <p:cNvCxnSpPr>
            <a:cxnSpLocks/>
          </p:cNvCxnSpPr>
          <p:nvPr/>
        </p:nvCxnSpPr>
        <p:spPr>
          <a:xfrm>
            <a:off x="236826" y="170301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93921C72-7941-413F-8D6C-E8C266C920CB}"/>
              </a:ext>
            </a:extLst>
          </p:cNvPr>
          <p:cNvSpPr txBox="1"/>
          <p:nvPr/>
        </p:nvSpPr>
        <p:spPr>
          <a:xfrm>
            <a:off x="208979" y="144433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Metodologia de avaliação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20108"/>
              </p:ext>
            </p:extLst>
          </p:nvPr>
        </p:nvGraphicFramePr>
        <p:xfrm>
          <a:off x="289378" y="3556895"/>
          <a:ext cx="6283989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7361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537975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744986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  <a:gridCol w="523667">
                  <a:extLst>
                    <a:ext uri="{9D8B030D-6E8A-4147-A177-3AD203B41FA5}">
                      <a16:colId xmlns:a16="http://schemas.microsoft.com/office/drawing/2014/main" val="31664477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 parcialmente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Não 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700" dirty="0"/>
                        <a:t>1.	Frequência de testagens para todos os empregados e terceiros das obras do Reassentamento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700" dirty="0"/>
                        <a:t>2.	Controles na utilização de transporte coletivo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700" dirty="0"/>
                        <a:t>3.	Controles para utilização de instalações de escritórios, salas de reuniões e áreas de vivência (quantidade de pessoas, </a:t>
                      </a:r>
                      <a:r>
                        <a:rPr lang="pt-BR" sz="700" dirty="0" err="1"/>
                        <a:t>EPI’s</a:t>
                      </a:r>
                      <a:r>
                        <a:rPr lang="pt-BR" sz="700" dirty="0"/>
                        <a:t>, janelas </a:t>
                      </a:r>
                      <a:r>
                        <a:rPr lang="pt-BR" sz="700" dirty="0" err="1"/>
                        <a:t>abertas,etc</a:t>
                      </a:r>
                      <a:r>
                        <a:rPr lang="pt-BR" sz="700" dirty="0"/>
                        <a:t>)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700" dirty="0"/>
                        <a:t>4.	Controles para utilização do refeitório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700" dirty="0"/>
                        <a:t>5.	Controles para utilização de alojamentos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700" dirty="0"/>
                        <a:t>6.      Comitê Covid 19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2028069"/>
                  </a:ext>
                </a:extLst>
              </a:tr>
            </a:tbl>
          </a:graphicData>
        </a:graphic>
      </p:graphicFrame>
      <p:sp>
        <p:nvSpPr>
          <p:cNvPr id="188" name="Retângulo: Cantos Arredondados 187">
            <a:extLst>
              <a:ext uri="{FF2B5EF4-FFF2-40B4-BE49-F238E27FC236}">
                <a16:creationId xmlns:a16="http://schemas.microsoft.com/office/drawing/2014/main" id="{75CB6F27-3E97-4ABB-8B70-BDE923419C03}"/>
              </a:ext>
            </a:extLst>
          </p:cNvPr>
          <p:cNvSpPr/>
          <p:nvPr/>
        </p:nvSpPr>
        <p:spPr>
          <a:xfrm>
            <a:off x="219476" y="1234041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89" name="CaixaDeTexto 188">
            <a:extLst>
              <a:ext uri="{FF2B5EF4-FFF2-40B4-BE49-F238E27FC236}">
                <a16:creationId xmlns:a16="http://schemas.microsoft.com/office/drawing/2014/main" id="{5ABC0D38-E603-4919-B212-697B46C868A1}"/>
              </a:ext>
            </a:extLst>
          </p:cNvPr>
          <p:cNvSpPr txBox="1"/>
          <p:nvPr/>
        </p:nvSpPr>
        <p:spPr>
          <a:xfrm>
            <a:off x="222946" y="1208416"/>
            <a:ext cx="6333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chemeClr val="bg1"/>
                </a:solidFill>
              </a:rPr>
              <a:t>COVID 19</a:t>
            </a:r>
            <a:endParaRPr lang="pt-BR" sz="800" i="1" dirty="0">
              <a:solidFill>
                <a:schemeClr val="bg1"/>
              </a:solidFill>
            </a:endParaRPr>
          </a:p>
        </p:txBody>
      </p:sp>
      <p:graphicFrame>
        <p:nvGraphicFramePr>
          <p:cNvPr id="190" name="Tabela 182">
            <a:extLst>
              <a:ext uri="{FF2B5EF4-FFF2-40B4-BE49-F238E27FC236}">
                <a16:creationId xmlns:a16="http://schemas.microsoft.com/office/drawing/2014/main" id="{9957AD4A-D672-4195-B661-620E4F419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787573"/>
              </p:ext>
            </p:extLst>
          </p:nvPr>
        </p:nvGraphicFramePr>
        <p:xfrm>
          <a:off x="219476" y="1766037"/>
          <a:ext cx="627565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7826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3137826">
                  <a:extLst>
                    <a:ext uri="{9D8B030D-6E8A-4147-A177-3AD203B41FA5}">
                      <a16:colId xmlns:a16="http://schemas.microsoft.com/office/drawing/2014/main" val="1560811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Critérios de atendimento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marR="0" lvl="0" indent="-179388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449263" algn="l"/>
                        </a:tabLst>
                        <a:defRPr/>
                      </a:pPr>
                      <a:r>
                        <a:rPr lang="pt-BR" sz="600" dirty="0"/>
                        <a:t>Frequência de testagens para todos os empregados e terceiros das obras do Reassentamento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Todos os empregados testados no período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marR="0" lvl="0" indent="-179388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2.	 Controles na utilização de transporte coletivo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Aderência às orientações do PG-SES-046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marR="0" lvl="0" indent="-179388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>
                          <a:tab pos="358775" algn="l"/>
                        </a:tabLst>
                        <a:defRPr/>
                      </a:pPr>
                      <a:r>
                        <a:rPr lang="pt-BR" sz="600" dirty="0"/>
                        <a:t>Controles para utilização de instalações de escritórios, salas de reuniões e áreas de vivência (quantidade de pessoas, </a:t>
                      </a:r>
                      <a:r>
                        <a:rPr lang="pt-BR" sz="600" dirty="0" err="1"/>
                        <a:t>EPI’s</a:t>
                      </a:r>
                      <a:r>
                        <a:rPr lang="pt-BR" sz="600" dirty="0"/>
                        <a:t>, janelas </a:t>
                      </a:r>
                      <a:r>
                        <a:rPr lang="pt-BR" sz="600" dirty="0" err="1"/>
                        <a:t>abertas,etc</a:t>
                      </a:r>
                      <a:r>
                        <a:rPr lang="pt-BR" sz="600" dirty="0"/>
                        <a:t>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Aderência às orientações do PG-SES-046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marR="0" lvl="0" indent="-179388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  <a:defRPr/>
                      </a:pPr>
                      <a:r>
                        <a:rPr lang="pt-BR" sz="600" dirty="0"/>
                        <a:t>4.	Controles para utilização do refeitório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Aderência às orientações do PG-SES-046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marR="0" lvl="0" indent="-179388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5.	 Controles para utilização de alojamentos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Aderência às orientações do PG-SES-046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marR="0" lvl="0" indent="-179388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  <a:defRPr/>
                      </a:pPr>
                      <a:r>
                        <a:rPr lang="pt-BR" sz="600" dirty="0"/>
                        <a:t>6.        Comitê Covid 19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Aderência às orientações do PG-SES-046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6579235"/>
                  </a:ext>
                </a:extLst>
              </a:tr>
            </a:tbl>
          </a:graphicData>
        </a:graphic>
      </p:graphicFrame>
      <p:cxnSp>
        <p:nvCxnSpPr>
          <p:cNvPr id="193" name="Conector reto 192">
            <a:extLst>
              <a:ext uri="{FF2B5EF4-FFF2-40B4-BE49-F238E27FC236}">
                <a16:creationId xmlns:a16="http://schemas.microsoft.com/office/drawing/2014/main" id="{3E1AAD2C-4D45-4205-8373-8A4B2ECEEBAD}"/>
              </a:ext>
            </a:extLst>
          </p:cNvPr>
          <p:cNvCxnSpPr>
            <a:cxnSpLocks/>
          </p:cNvCxnSpPr>
          <p:nvPr/>
        </p:nvCxnSpPr>
        <p:spPr>
          <a:xfrm>
            <a:off x="264673" y="3506180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242A17DD-4849-4A6A-9B84-5388C5823A3F}"/>
              </a:ext>
            </a:extLst>
          </p:cNvPr>
          <p:cNvSpPr txBox="1"/>
          <p:nvPr/>
        </p:nvSpPr>
        <p:spPr>
          <a:xfrm>
            <a:off x="236826" y="3247496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Avaliação</a:t>
            </a:r>
            <a:endParaRPr lang="pt-BR" sz="800" i="1" dirty="0"/>
          </a:p>
        </p:txBody>
      </p: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61202" y="903306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19476" y="875811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50705" y="941567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08979" y="914072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261202" y="979061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19476" y="951566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374652" y="949883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02511AEF-677A-4DC2-A9A4-39EB68FC1527}"/>
              </a:ext>
            </a:extLst>
          </p:cNvPr>
          <p:cNvCxnSpPr>
            <a:cxnSpLocks/>
          </p:cNvCxnSpPr>
          <p:nvPr/>
        </p:nvCxnSpPr>
        <p:spPr>
          <a:xfrm>
            <a:off x="245580" y="3230061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386E8F4-093A-41AB-A13C-D78F392C5A3B}"/>
              </a:ext>
            </a:extLst>
          </p:cNvPr>
          <p:cNvSpPr txBox="1"/>
          <p:nvPr/>
        </p:nvSpPr>
        <p:spPr>
          <a:xfrm>
            <a:off x="231515" y="6371167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Plano de ação (</a:t>
            </a:r>
            <a:r>
              <a:rPr lang="pt-BR" sz="700" b="1" dirty="0">
                <a:solidFill>
                  <a:schemeClr val="bg1"/>
                </a:solidFill>
              </a:rPr>
              <a:t>Obrigatório para os Itens identificados como “Controlados Parcialmente” ou “Não Controlados)</a:t>
            </a:r>
          </a:p>
        </p:txBody>
      </p:sp>
      <p:graphicFrame>
        <p:nvGraphicFramePr>
          <p:cNvPr id="36" name="Tabela 182">
            <a:extLst>
              <a:ext uri="{FF2B5EF4-FFF2-40B4-BE49-F238E27FC236}">
                <a16:creationId xmlns:a16="http://schemas.microsoft.com/office/drawing/2014/main" id="{CD348742-D452-46C9-A7E4-3301B41795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3884"/>
              </p:ext>
            </p:extLst>
          </p:nvPr>
        </p:nvGraphicFramePr>
        <p:xfrm>
          <a:off x="264673" y="6681014"/>
          <a:ext cx="6283989" cy="138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7518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849785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Prazo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Responsável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  <p:graphicFrame>
        <p:nvGraphicFramePr>
          <p:cNvPr id="37" name="Tabela 182">
            <a:extLst>
              <a:ext uri="{FF2B5EF4-FFF2-40B4-BE49-F238E27FC236}">
                <a16:creationId xmlns:a16="http://schemas.microsoft.com/office/drawing/2014/main" id="{83660830-5B20-462A-BEC3-7B4D82E701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438241"/>
              </p:ext>
            </p:extLst>
          </p:nvPr>
        </p:nvGraphicFramePr>
        <p:xfrm>
          <a:off x="289378" y="5785176"/>
          <a:ext cx="6291275" cy="59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1275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04069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4994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277452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VCC - VERIFICAÇÃO DE CONTROLES CRÍTICOS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53582" y="3894668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Observações</a:t>
            </a:r>
          </a:p>
        </p:txBody>
      </p: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46767" y="8151329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50237" y="8125704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77997" y="867749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36271" y="840254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58780" y="841644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30397" y="839902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cxnSp>
        <p:nvCxnSpPr>
          <p:cNvPr id="167" name="Conector reto 166">
            <a:extLst>
              <a:ext uri="{FF2B5EF4-FFF2-40B4-BE49-F238E27FC236}">
                <a16:creationId xmlns:a16="http://schemas.microsoft.com/office/drawing/2014/main" id="{B7F8FA62-5F1B-4F7E-851F-B31E1399CA6B}"/>
              </a:ext>
            </a:extLst>
          </p:cNvPr>
          <p:cNvCxnSpPr>
            <a:cxnSpLocks/>
          </p:cNvCxnSpPr>
          <p:nvPr/>
        </p:nvCxnSpPr>
        <p:spPr>
          <a:xfrm>
            <a:off x="236826" y="170301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93921C72-7941-413F-8D6C-E8C266C920CB}"/>
              </a:ext>
            </a:extLst>
          </p:cNvPr>
          <p:cNvSpPr txBox="1"/>
          <p:nvPr/>
        </p:nvSpPr>
        <p:spPr>
          <a:xfrm>
            <a:off x="208979" y="144433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Metodologia de avaliação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367729"/>
              </p:ext>
            </p:extLst>
          </p:nvPr>
        </p:nvGraphicFramePr>
        <p:xfrm>
          <a:off x="264673" y="2921268"/>
          <a:ext cx="6283989" cy="89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7361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537975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744986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  <a:gridCol w="523667">
                  <a:extLst>
                    <a:ext uri="{9D8B030D-6E8A-4147-A177-3AD203B41FA5}">
                      <a16:colId xmlns:a16="http://schemas.microsoft.com/office/drawing/2014/main" val="31664477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 parcialmente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Não 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Capacitação dos profissionais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2.	  Teste de efetividade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Permissão de trabalho- PTP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</a:tbl>
          </a:graphicData>
        </a:graphic>
      </p:graphicFrame>
      <p:sp>
        <p:nvSpPr>
          <p:cNvPr id="188" name="Retângulo: Cantos Arredondados 187">
            <a:extLst>
              <a:ext uri="{FF2B5EF4-FFF2-40B4-BE49-F238E27FC236}">
                <a16:creationId xmlns:a16="http://schemas.microsoft.com/office/drawing/2014/main" id="{75CB6F27-3E97-4ABB-8B70-BDE923419C03}"/>
              </a:ext>
            </a:extLst>
          </p:cNvPr>
          <p:cNvSpPr/>
          <p:nvPr/>
        </p:nvSpPr>
        <p:spPr>
          <a:xfrm>
            <a:off x="219476" y="1234041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89" name="CaixaDeTexto 188">
            <a:extLst>
              <a:ext uri="{FF2B5EF4-FFF2-40B4-BE49-F238E27FC236}">
                <a16:creationId xmlns:a16="http://schemas.microsoft.com/office/drawing/2014/main" id="{5ABC0D38-E603-4919-B212-697B46C868A1}"/>
              </a:ext>
            </a:extLst>
          </p:cNvPr>
          <p:cNvSpPr txBox="1"/>
          <p:nvPr/>
        </p:nvSpPr>
        <p:spPr>
          <a:xfrm>
            <a:off x="222946" y="1208416"/>
            <a:ext cx="6333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chemeClr val="bg1"/>
                </a:solidFill>
              </a:rPr>
              <a:t>ISOLAMENTO E BLOQUEIO DE ENERGIA</a:t>
            </a:r>
            <a:endParaRPr lang="pt-BR" sz="800" i="1" dirty="0">
              <a:solidFill>
                <a:schemeClr val="bg1"/>
              </a:solidFill>
            </a:endParaRPr>
          </a:p>
        </p:txBody>
      </p:sp>
      <p:graphicFrame>
        <p:nvGraphicFramePr>
          <p:cNvPr id="190" name="Tabela 182">
            <a:extLst>
              <a:ext uri="{FF2B5EF4-FFF2-40B4-BE49-F238E27FC236}">
                <a16:creationId xmlns:a16="http://schemas.microsoft.com/office/drawing/2014/main" id="{9957AD4A-D672-4195-B661-620E4F419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821564"/>
              </p:ext>
            </p:extLst>
          </p:nvPr>
        </p:nvGraphicFramePr>
        <p:xfrm>
          <a:off x="219476" y="1766037"/>
          <a:ext cx="6275652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7826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3137826">
                  <a:extLst>
                    <a:ext uri="{9D8B030D-6E8A-4147-A177-3AD203B41FA5}">
                      <a16:colId xmlns:a16="http://schemas.microsoft.com/office/drawing/2014/main" val="1560811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Critérios de atendimento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Capacitação dos profissionais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Treinamento mandatório realizado e identificado no crachá de segurança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2.	  Teste de efetividade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Eliminar e controlar fontes de energia de equipamentos e processos, de forma a evitar exposição dos empregados quando da execução de uma atividade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Permissão de trabalho- PTP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Avaliar o risco da atividade e assinatura pelo técnico responsável pela área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</a:tbl>
          </a:graphicData>
        </a:graphic>
      </p:graphicFrame>
      <p:cxnSp>
        <p:nvCxnSpPr>
          <p:cNvPr id="193" name="Conector reto 192">
            <a:extLst>
              <a:ext uri="{FF2B5EF4-FFF2-40B4-BE49-F238E27FC236}">
                <a16:creationId xmlns:a16="http://schemas.microsoft.com/office/drawing/2014/main" id="{3E1AAD2C-4D45-4205-8373-8A4B2ECEEBAD}"/>
              </a:ext>
            </a:extLst>
          </p:cNvPr>
          <p:cNvCxnSpPr>
            <a:cxnSpLocks/>
          </p:cNvCxnSpPr>
          <p:nvPr/>
        </p:nvCxnSpPr>
        <p:spPr>
          <a:xfrm>
            <a:off x="264673" y="2919323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242A17DD-4849-4A6A-9B84-5388C5823A3F}"/>
              </a:ext>
            </a:extLst>
          </p:cNvPr>
          <p:cNvSpPr txBox="1"/>
          <p:nvPr/>
        </p:nvSpPr>
        <p:spPr>
          <a:xfrm>
            <a:off x="236826" y="2660639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Avaliação</a:t>
            </a:r>
            <a:endParaRPr lang="pt-BR" sz="800" i="1" dirty="0"/>
          </a:p>
        </p:txBody>
      </p: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61202" y="903306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19476" y="875811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50705" y="941567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08979" y="914072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261202" y="979061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19476" y="951566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374652" y="949883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02511AEF-677A-4DC2-A9A4-39EB68FC1527}"/>
              </a:ext>
            </a:extLst>
          </p:cNvPr>
          <p:cNvCxnSpPr>
            <a:cxnSpLocks/>
          </p:cNvCxnSpPr>
          <p:nvPr/>
        </p:nvCxnSpPr>
        <p:spPr>
          <a:xfrm>
            <a:off x="245580" y="2643204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386E8F4-093A-41AB-A13C-D78F392C5A3B}"/>
              </a:ext>
            </a:extLst>
          </p:cNvPr>
          <p:cNvSpPr txBox="1"/>
          <p:nvPr/>
        </p:nvSpPr>
        <p:spPr>
          <a:xfrm>
            <a:off x="231515" y="6371167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Plano de ação (</a:t>
            </a:r>
            <a:r>
              <a:rPr lang="pt-BR" sz="700" b="1" dirty="0">
                <a:solidFill>
                  <a:schemeClr val="bg1"/>
                </a:solidFill>
              </a:rPr>
              <a:t>Obrigatório para os itens identificados como “Controlados Parcialmente” ou “Não Controlados)</a:t>
            </a:r>
          </a:p>
        </p:txBody>
      </p:sp>
      <p:graphicFrame>
        <p:nvGraphicFramePr>
          <p:cNvPr id="36" name="Tabela 182">
            <a:extLst>
              <a:ext uri="{FF2B5EF4-FFF2-40B4-BE49-F238E27FC236}">
                <a16:creationId xmlns:a16="http://schemas.microsoft.com/office/drawing/2014/main" id="{CD348742-D452-46C9-A7E4-3301B417951F}"/>
              </a:ext>
            </a:extLst>
          </p:cNvPr>
          <p:cNvGraphicFramePr>
            <a:graphicFrameLocks noGrp="1"/>
          </p:cNvGraphicFramePr>
          <p:nvPr/>
        </p:nvGraphicFramePr>
        <p:xfrm>
          <a:off x="264673" y="6681014"/>
          <a:ext cx="6283989" cy="138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7518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849785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Prazo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Responsável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  <p:graphicFrame>
        <p:nvGraphicFramePr>
          <p:cNvPr id="37" name="Tabela 182">
            <a:extLst>
              <a:ext uri="{FF2B5EF4-FFF2-40B4-BE49-F238E27FC236}">
                <a16:creationId xmlns:a16="http://schemas.microsoft.com/office/drawing/2014/main" id="{79E13D51-DDDF-42F4-95DF-05858DF47D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541425"/>
              </p:ext>
            </p:extLst>
          </p:nvPr>
        </p:nvGraphicFramePr>
        <p:xfrm>
          <a:off x="260579" y="4348892"/>
          <a:ext cx="6291275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1275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7485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5028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2988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329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60144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6145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317564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VCC - VERIFICAÇÃO DE CONTROLES CRÍTICOS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53582" y="3990202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Observações</a:t>
            </a:r>
          </a:p>
        </p:txBody>
      </p: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46767" y="8151329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50237" y="8125704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77997" y="867749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36271" y="840254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58780" y="841644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30397" y="839902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cxnSp>
        <p:nvCxnSpPr>
          <p:cNvPr id="167" name="Conector reto 166">
            <a:extLst>
              <a:ext uri="{FF2B5EF4-FFF2-40B4-BE49-F238E27FC236}">
                <a16:creationId xmlns:a16="http://schemas.microsoft.com/office/drawing/2014/main" id="{B7F8FA62-5F1B-4F7E-851F-B31E1399CA6B}"/>
              </a:ext>
            </a:extLst>
          </p:cNvPr>
          <p:cNvCxnSpPr>
            <a:cxnSpLocks/>
          </p:cNvCxnSpPr>
          <p:nvPr/>
        </p:nvCxnSpPr>
        <p:spPr>
          <a:xfrm>
            <a:off x="236826" y="1703015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93921C72-7941-413F-8D6C-E8C266C920CB}"/>
              </a:ext>
            </a:extLst>
          </p:cNvPr>
          <p:cNvSpPr txBox="1"/>
          <p:nvPr/>
        </p:nvSpPr>
        <p:spPr>
          <a:xfrm>
            <a:off x="208979" y="144433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Metodologia de avaliação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115835"/>
              </p:ext>
            </p:extLst>
          </p:nvPr>
        </p:nvGraphicFramePr>
        <p:xfrm>
          <a:off x="264673" y="3057748"/>
          <a:ext cx="6283989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7361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537975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744986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  <a:gridCol w="523667">
                  <a:extLst>
                    <a:ext uri="{9D8B030D-6E8A-4147-A177-3AD203B41FA5}">
                      <a16:colId xmlns:a16="http://schemas.microsoft.com/office/drawing/2014/main" val="31664477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Atende parcialmente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Não atende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Rede aérea - realizar verificações/inspeções em campo (supervisão de campo, equipe de segurança do trabalho) verificando se a sinalização e a distância mínima da rede elétrica estão sendo respeitadas.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Rede subterrânea - identificação das redes subterrâneas: consultar projetos e/ou concessionaria de energia e/ou uso de equipamento de detecção e/ou informações com pessoas locais.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>
                          <a:latin typeface="Wingdings" panose="05000000000000000000" pitchFamily="2" charset="2"/>
                        </a:rPr>
                        <a:t>m</a:t>
                      </a:r>
                      <a:endParaRPr lang="pt-BR" sz="700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</a:tbl>
          </a:graphicData>
        </a:graphic>
      </p:graphicFrame>
      <p:sp>
        <p:nvSpPr>
          <p:cNvPr id="188" name="Retângulo: Cantos Arredondados 187">
            <a:extLst>
              <a:ext uri="{FF2B5EF4-FFF2-40B4-BE49-F238E27FC236}">
                <a16:creationId xmlns:a16="http://schemas.microsoft.com/office/drawing/2014/main" id="{75CB6F27-3E97-4ABB-8B70-BDE923419C03}"/>
              </a:ext>
            </a:extLst>
          </p:cNvPr>
          <p:cNvSpPr/>
          <p:nvPr/>
        </p:nvSpPr>
        <p:spPr>
          <a:xfrm>
            <a:off x="219476" y="1234041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89" name="CaixaDeTexto 188">
            <a:extLst>
              <a:ext uri="{FF2B5EF4-FFF2-40B4-BE49-F238E27FC236}">
                <a16:creationId xmlns:a16="http://schemas.microsoft.com/office/drawing/2014/main" id="{5ABC0D38-E603-4919-B212-697B46C868A1}"/>
              </a:ext>
            </a:extLst>
          </p:cNvPr>
          <p:cNvSpPr txBox="1"/>
          <p:nvPr/>
        </p:nvSpPr>
        <p:spPr>
          <a:xfrm>
            <a:off x="222946" y="1208416"/>
            <a:ext cx="6333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chemeClr val="bg1"/>
                </a:solidFill>
              </a:rPr>
              <a:t>CONTATO COM REDE ELÉTRICA</a:t>
            </a:r>
            <a:endParaRPr lang="pt-BR" sz="800" i="1" dirty="0">
              <a:solidFill>
                <a:schemeClr val="bg1"/>
              </a:solidFill>
            </a:endParaRPr>
          </a:p>
        </p:txBody>
      </p:sp>
      <p:graphicFrame>
        <p:nvGraphicFramePr>
          <p:cNvPr id="190" name="Tabela 182">
            <a:extLst>
              <a:ext uri="{FF2B5EF4-FFF2-40B4-BE49-F238E27FC236}">
                <a16:creationId xmlns:a16="http://schemas.microsoft.com/office/drawing/2014/main" id="{9957AD4A-D672-4195-B661-620E4F419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111872"/>
              </p:ext>
            </p:extLst>
          </p:nvPr>
        </p:nvGraphicFramePr>
        <p:xfrm>
          <a:off x="219476" y="1766037"/>
          <a:ext cx="627565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7826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3137826">
                  <a:extLst>
                    <a:ext uri="{9D8B030D-6E8A-4147-A177-3AD203B41FA5}">
                      <a16:colId xmlns:a16="http://schemas.microsoft.com/office/drawing/2014/main" val="1560811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Controles críticos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600" dirty="0">
                          <a:solidFill>
                            <a:schemeClr val="tx1"/>
                          </a:solidFill>
                        </a:rPr>
                        <a:t>Critérios de atendimento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Rede aérea - realizar verificações/inspeções em campo (supervisão de campo, equipe de Segurança do Trabalho) verificando se a sinalização e a distância mínima da rede elétrica estão sendo respeitadas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Redes áreas identificadas / distância e sinalização cumpridas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 lvl="0" indent="-2286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Rede subterrânea - identificação das redes subterrâneas: consultar projetos e/ou               concessionária de energia e/ou uso de equipamento de detecção e/ou informações               com pessoas locais.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pt-BR" sz="600" dirty="0"/>
                        <a:t>Verificação em campo onde as atividades estão sendo executadas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</a:tbl>
          </a:graphicData>
        </a:graphic>
      </p:graphicFrame>
      <p:cxnSp>
        <p:nvCxnSpPr>
          <p:cNvPr id="193" name="Conector reto 192">
            <a:extLst>
              <a:ext uri="{FF2B5EF4-FFF2-40B4-BE49-F238E27FC236}">
                <a16:creationId xmlns:a16="http://schemas.microsoft.com/office/drawing/2014/main" id="{3E1AAD2C-4D45-4205-8373-8A4B2ECEEBAD}"/>
              </a:ext>
            </a:extLst>
          </p:cNvPr>
          <p:cNvCxnSpPr>
            <a:cxnSpLocks/>
          </p:cNvCxnSpPr>
          <p:nvPr/>
        </p:nvCxnSpPr>
        <p:spPr>
          <a:xfrm>
            <a:off x="264673" y="3055803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242A17DD-4849-4A6A-9B84-5388C5823A3F}"/>
              </a:ext>
            </a:extLst>
          </p:cNvPr>
          <p:cNvSpPr txBox="1"/>
          <p:nvPr/>
        </p:nvSpPr>
        <p:spPr>
          <a:xfrm>
            <a:off x="236826" y="2797119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Avaliação</a:t>
            </a:r>
            <a:endParaRPr lang="pt-BR" sz="800" i="1" dirty="0"/>
          </a:p>
        </p:txBody>
      </p: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61202" y="903306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19476" y="875811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50705" y="941567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08979" y="914072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261202" y="979061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19476" y="951566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374652" y="949883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cxnSp>
        <p:nvCxnSpPr>
          <p:cNvPr id="33" name="Conector reto 32">
            <a:extLst>
              <a:ext uri="{FF2B5EF4-FFF2-40B4-BE49-F238E27FC236}">
                <a16:creationId xmlns:a16="http://schemas.microsoft.com/office/drawing/2014/main" id="{02511AEF-677A-4DC2-A9A4-39EB68FC1527}"/>
              </a:ext>
            </a:extLst>
          </p:cNvPr>
          <p:cNvCxnSpPr>
            <a:cxnSpLocks/>
          </p:cNvCxnSpPr>
          <p:nvPr/>
        </p:nvCxnSpPr>
        <p:spPr>
          <a:xfrm>
            <a:off x="245580" y="2779684"/>
            <a:ext cx="6275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386E8F4-093A-41AB-A13C-D78F392C5A3B}"/>
              </a:ext>
            </a:extLst>
          </p:cNvPr>
          <p:cNvSpPr txBox="1"/>
          <p:nvPr/>
        </p:nvSpPr>
        <p:spPr>
          <a:xfrm>
            <a:off x="231515" y="6371167"/>
            <a:ext cx="6319785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solidFill>
                  <a:schemeClr val="bg1"/>
                </a:solidFill>
              </a:rPr>
              <a:t>Plano de ação (</a:t>
            </a:r>
            <a:r>
              <a:rPr lang="pt-BR" sz="700" b="1" dirty="0">
                <a:solidFill>
                  <a:schemeClr val="bg1"/>
                </a:solidFill>
              </a:rPr>
              <a:t>Obrigatório para os itens identificados como “Controlados Parcialmente” ou “Não Controlados)</a:t>
            </a:r>
          </a:p>
        </p:txBody>
      </p:sp>
      <p:graphicFrame>
        <p:nvGraphicFramePr>
          <p:cNvPr id="36" name="Tabela 182">
            <a:extLst>
              <a:ext uri="{FF2B5EF4-FFF2-40B4-BE49-F238E27FC236}">
                <a16:creationId xmlns:a16="http://schemas.microsoft.com/office/drawing/2014/main" id="{CD348742-D452-46C9-A7E4-3301B417951F}"/>
              </a:ext>
            </a:extLst>
          </p:cNvPr>
          <p:cNvGraphicFramePr>
            <a:graphicFrameLocks noGrp="1"/>
          </p:cNvGraphicFramePr>
          <p:nvPr/>
        </p:nvGraphicFramePr>
        <p:xfrm>
          <a:off x="264673" y="6681014"/>
          <a:ext cx="6283989" cy="138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7518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899680280"/>
                    </a:ext>
                  </a:extLst>
                </a:gridCol>
                <a:gridCol w="849785">
                  <a:extLst>
                    <a:ext uri="{9D8B030D-6E8A-4147-A177-3AD203B41FA5}">
                      <a16:colId xmlns:a16="http://schemas.microsoft.com/office/drawing/2014/main" val="9057698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Ação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Prazo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700" dirty="0">
                          <a:solidFill>
                            <a:schemeClr val="tx1"/>
                          </a:solidFill>
                        </a:rPr>
                        <a:t>Responsável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700" dirty="0">
                        <a:latin typeface="Wingdings" panose="05000000000000000000" pitchFamily="2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7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  <p:graphicFrame>
        <p:nvGraphicFramePr>
          <p:cNvPr id="37" name="Tabela 182">
            <a:extLst>
              <a:ext uri="{FF2B5EF4-FFF2-40B4-BE49-F238E27FC236}">
                <a16:creationId xmlns:a16="http://schemas.microsoft.com/office/drawing/2014/main" id="{A56DBB9D-7AA1-4462-BC50-2975D822B9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446251"/>
              </p:ext>
            </p:extLst>
          </p:nvPr>
        </p:nvGraphicFramePr>
        <p:xfrm>
          <a:off x="271153" y="4528250"/>
          <a:ext cx="6291275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1275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7485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5028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2988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329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34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7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901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13007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9E9F1E8A968DE49A1233F21D45869E4" ma:contentTypeVersion="2" ma:contentTypeDescription="Crie um novo documento." ma:contentTypeScope="" ma:versionID="44c531e0ecf6ceed728a2151dcf907a2">
  <xsd:schema xmlns:xsd="http://www.w3.org/2001/XMLSchema" xmlns:xs="http://www.w3.org/2001/XMLSchema" xmlns:p="http://schemas.microsoft.com/office/2006/metadata/properties" xmlns:ns2="483d6c7b-7154-4b25-a4c3-139479ddd2fb" targetNamespace="http://schemas.microsoft.com/office/2006/metadata/properties" ma:root="true" ma:fieldsID="5fafb36e157825b1f6694f294c16a2e2" ns2:_="">
    <xsd:import namespace="483d6c7b-7154-4b25-a4c3-139479ddd2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3d6c7b-7154-4b25-a4c3-139479ddd2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C75C75E-5A4C-4036-83D4-9B5872428001}"/>
</file>

<file path=customXml/itemProps2.xml><?xml version="1.0" encoding="utf-8"?>
<ds:datastoreItem xmlns:ds="http://schemas.openxmlformats.org/officeDocument/2006/customXml" ds:itemID="{EFFC32A8-2C0E-41E8-9F5A-6EEC8F151586}"/>
</file>

<file path=customXml/itemProps3.xml><?xml version="1.0" encoding="utf-8"?>
<ds:datastoreItem xmlns:ds="http://schemas.openxmlformats.org/officeDocument/2006/customXml" ds:itemID="{C4E0FD49-B44C-4ECA-A520-7688BCA0A02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2119</TotalTime>
  <Words>2766</Words>
  <Application>Microsoft Office PowerPoint</Application>
  <PresentationFormat>Papel A4 (210 x 297 mm)</PresentationFormat>
  <Paragraphs>697</Paragraphs>
  <Slides>12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20" baseType="lpstr">
      <vt:lpstr>Arial</vt:lpstr>
      <vt:lpstr>Arial Narrow</vt:lpstr>
      <vt:lpstr>Calibri</vt:lpstr>
      <vt:lpstr>Calibri Light</vt:lpstr>
      <vt:lpstr>Georgia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Júlio Oliveira</dc:creator>
  <cp:lastModifiedBy>Hebert Matheus De Abreu Ribeiro</cp:lastModifiedBy>
  <cp:revision>7</cp:revision>
  <dcterms:created xsi:type="dcterms:W3CDTF">2021-12-16T18:07:20Z</dcterms:created>
  <dcterms:modified xsi:type="dcterms:W3CDTF">2022-02-03T19:52:27Z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0x01010049E9F1E8A968DE49A1233F21D45869E4</vt:lpwstr>
  </property>
</Properties>
</file>