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BR"/>
    </a:defPPr>
    <a:lvl1pPr marL="0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2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45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5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73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8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0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1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60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Cristina De Castro" userId="9182f0da-cd5e-4b98-9e19-1f03c1eacfbf" providerId="ADAL" clId="{EED74071-BFEE-4CD5-A94B-6E627194E017}"/>
    <pc:docChg chg="modSld">
      <pc:chgData name="Daniela Cristina De Castro" userId="9182f0da-cd5e-4b98-9e19-1f03c1eacfbf" providerId="ADAL" clId="{EED74071-BFEE-4CD5-A94B-6E627194E017}" dt="2020-09-21T20:06:13.051" v="2" actId="108"/>
      <pc:docMkLst>
        <pc:docMk/>
      </pc:docMkLst>
      <pc:sldChg chg="modSp mod">
        <pc:chgData name="Daniela Cristina De Castro" userId="9182f0da-cd5e-4b98-9e19-1f03c1eacfbf" providerId="ADAL" clId="{EED74071-BFEE-4CD5-A94B-6E627194E017}" dt="2020-09-21T20:06:13.051" v="2" actId="108"/>
        <pc:sldMkLst>
          <pc:docMk/>
          <pc:sldMk cId="1141572570" sldId="256"/>
        </pc:sldMkLst>
        <pc:graphicFrameChg chg="mod modGraphic">
          <ac:chgData name="Daniela Cristina De Castro" userId="9182f0da-cd5e-4b98-9e19-1f03c1eacfbf" providerId="ADAL" clId="{EED74071-BFEE-4CD5-A94B-6E627194E017}" dt="2020-09-21T20:06:13.051" v="2" actId="108"/>
          <ac:graphicFrameMkLst>
            <pc:docMk/>
            <pc:sldMk cId="1141572570" sldId="256"/>
            <ac:graphicFrameMk id="12" creationId="{CB652C81-042C-4477-89A5-5BC918BD9C2F}"/>
          </ac:graphicFrameMkLst>
        </pc:graphicFrameChg>
      </pc:sldChg>
    </pc:docChg>
  </pc:docChgLst>
  <pc:docChgLst>
    <pc:chgData name="Wellington Jose Carvalho Da Conceicao" userId="a14e799b-6769-4b8d-af29-62b24ab181fc" providerId="ADAL" clId="{FB3F3F45-4D63-4138-ABF8-45DED50117AC}"/>
    <pc:docChg chg="modSld">
      <pc:chgData name="Wellington Jose Carvalho Da Conceicao" userId="a14e799b-6769-4b8d-af29-62b24ab181fc" providerId="ADAL" clId="{FB3F3F45-4D63-4138-ABF8-45DED50117AC}" dt="2020-10-13T16:25:17.273" v="5" actId="6549"/>
      <pc:docMkLst>
        <pc:docMk/>
      </pc:docMkLst>
      <pc:sldChg chg="modSp mod">
        <pc:chgData name="Wellington Jose Carvalho Da Conceicao" userId="a14e799b-6769-4b8d-af29-62b24ab181fc" providerId="ADAL" clId="{FB3F3F45-4D63-4138-ABF8-45DED50117AC}" dt="2020-10-13T16:25:17.273" v="5" actId="6549"/>
        <pc:sldMkLst>
          <pc:docMk/>
          <pc:sldMk cId="1141572570" sldId="256"/>
        </pc:sldMkLst>
        <pc:graphicFrameChg chg="modGraphic">
          <ac:chgData name="Wellington Jose Carvalho Da Conceicao" userId="a14e799b-6769-4b8d-af29-62b24ab181fc" providerId="ADAL" clId="{FB3F3F45-4D63-4138-ABF8-45DED50117AC}" dt="2020-10-13T16:25:17.273" v="5" actId="6549"/>
          <ac:graphicFrameMkLst>
            <pc:docMk/>
            <pc:sldMk cId="1141572570" sldId="256"/>
            <ac:graphicFrameMk id="12" creationId="{CB652C81-042C-4477-89A5-5BC918BD9C2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B3C60-9616-4C1A-BA9B-DD2ED3A03B09}" type="datetimeFigureOut">
              <a:rPr lang="pt-BR" smtClean="0"/>
              <a:t>13/10/2020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9C31B-029D-47FA-B486-C02875A707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88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F9BE8-6BAE-4F59-89F5-977B95BFE30B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97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CF1F-175A-4DA1-B50F-99C4F93A36B1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831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C242F-BA36-4AC1-B952-E7828EB1B999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964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41DB-C0CA-4DFC-9D69-06EFD8ABB1C5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7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C640-F4D9-42B5-965B-025FF5DAD4DD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78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C2F2-3A40-45B8-9AE2-CF16E163D989}" type="datetime1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28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A3EB9-4536-4552-B64A-DF4021447AA7}" type="datetime1">
              <a:rPr lang="pt-BR" smtClean="0"/>
              <a:t>13/10/2020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026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370-DE9B-4880-8CB0-DAA212E0E35A}" type="datetime1">
              <a:rPr lang="pt-BR" smtClean="0"/>
              <a:t>13/10/2020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275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2E02-E896-4167-B977-6430D48E3104}" type="datetime1">
              <a:rPr lang="pt-BR" smtClean="0"/>
              <a:t>13/10/2020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084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E48B-9F3F-4D5B-B25B-65A3E0CB259B}" type="datetime1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020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95F5-8CA1-499E-89F8-2FABE9B11112}" type="datetime1">
              <a:rPr lang="pt-BR" smtClean="0"/>
              <a:t>13/10/2020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Gerência de Saúde e Segurança do Trabalho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12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DE10-8A5A-46A5-98AC-746383CCC487}" type="datetime1">
              <a:rPr lang="pt-BR" smtClean="0"/>
              <a:t>13/10/2020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Gerência de Saúde e Segurança do Trabalho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F1780-DEA7-41B3-83A9-CFAC82C9E70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abeçalho 1"/>
          <p:cNvSpPr txBox="1">
            <a:spLocks/>
          </p:cNvSpPr>
          <p:nvPr/>
        </p:nvSpPr>
        <p:spPr>
          <a:xfrm>
            <a:off x="1583108" y="785699"/>
            <a:ext cx="4903417" cy="497714"/>
          </a:xfrm>
          <a:prstGeom prst="rect">
            <a:avLst/>
          </a:prstGeom>
          <a:solidFill>
            <a:srgbClr val="0070C0"/>
          </a:solidFill>
          <a:ln w="50800">
            <a:noFill/>
            <a:prstDash val="dash"/>
          </a:ln>
        </p:spPr>
        <p:txBody>
          <a:bodyPr vert="horz" lIns="74295" tIns="37148" rIns="74295" bIns="37148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000" b="1" dirty="0">
                <a:solidFill>
                  <a:schemeClr val="bg1"/>
                </a:solidFill>
              </a:rPr>
              <a:t>ALERTA DE SEGURANÇA</a:t>
            </a:r>
          </a:p>
        </p:txBody>
      </p:sp>
      <p:sp>
        <p:nvSpPr>
          <p:cNvPr id="5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57200" y="9344025"/>
            <a:ext cx="2900430" cy="371475"/>
          </a:xfrm>
          <a:prstGeom prst="rect">
            <a:avLst/>
          </a:prstGeom>
        </p:spPr>
        <p:txBody>
          <a:bodyPr vert="horz" lIns="74295" tIns="37148" rIns="74295" bIns="37148" rtlCol="0" anchor="b"/>
          <a:lstStyle>
            <a:lvl1pPr algn="l">
              <a:defRPr sz="975"/>
            </a:lvl1pPr>
          </a:lstStyle>
          <a:p>
            <a:r>
              <a:rPr lang="pt-BR" b="1" i="1" dirty="0"/>
              <a:t>Gerência de Saúde e Segurança do Trabalho</a:t>
            </a:r>
          </a:p>
        </p:txBody>
      </p:sp>
      <p:sp>
        <p:nvSpPr>
          <p:cNvPr id="14" name="Espaço Reservado para Cabeçalho 1"/>
          <p:cNvSpPr txBox="1">
            <a:spLocks/>
          </p:cNvSpPr>
          <p:nvPr/>
        </p:nvSpPr>
        <p:spPr>
          <a:xfrm>
            <a:off x="32693" y="1486473"/>
            <a:ext cx="1579193" cy="248857"/>
          </a:xfrm>
          <a:prstGeom prst="rect">
            <a:avLst/>
          </a:prstGeom>
          <a:noFill/>
          <a:ln w="50800">
            <a:noFill/>
            <a:prstDash val="dash"/>
          </a:ln>
        </p:spPr>
        <p:txBody>
          <a:bodyPr vert="horz" lIns="74295" tIns="37148" rIns="74295" bIns="37148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Tema:</a:t>
            </a:r>
          </a:p>
        </p:txBody>
      </p:sp>
      <p:sp>
        <p:nvSpPr>
          <p:cNvPr id="15" name="Espaço Reservado para Cabeçalho 1"/>
          <p:cNvSpPr txBox="1">
            <a:spLocks/>
          </p:cNvSpPr>
          <p:nvPr/>
        </p:nvSpPr>
        <p:spPr>
          <a:xfrm>
            <a:off x="846959" y="1356057"/>
            <a:ext cx="6011041" cy="413590"/>
          </a:xfrm>
          <a:prstGeom prst="rect">
            <a:avLst/>
          </a:prstGeom>
          <a:noFill/>
          <a:ln w="50800">
            <a:noFill/>
            <a:prstDash val="dash"/>
          </a:ln>
        </p:spPr>
        <p:txBody>
          <a:bodyPr vert="horz" lIns="74295" tIns="37148" rIns="74295" bIns="37148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00" b="1" dirty="0">
                <a:solidFill>
                  <a:srgbClr val="004388"/>
                </a:solidFill>
                <a:latin typeface="Trebuchet MS" panose="020B0603020202020204" pitchFamily="34" charset="0"/>
              </a:rPr>
              <a:t>RISCO DE DESPRENDIMENTO DE RODAS DO VEÍCULO</a:t>
            </a:r>
            <a:endParaRPr lang="pt-BR" sz="19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" name="Conector reto 2"/>
          <p:cNvCxnSpPr>
            <a:cxnSpLocks/>
          </p:cNvCxnSpPr>
          <p:nvPr/>
        </p:nvCxnSpPr>
        <p:spPr>
          <a:xfrm>
            <a:off x="145665" y="1735330"/>
            <a:ext cx="65504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523875" y="9518887"/>
            <a:ext cx="5962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45665" y="2525514"/>
            <a:ext cx="64568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defTabSz="914400" eaLnBrk="1" hangingPunct="1">
              <a:spcBef>
                <a:spcPct val="0"/>
              </a:spcBef>
            </a:pPr>
            <a:endParaRPr lang="pt-BR" altLang="pt-B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85062" y="2117030"/>
            <a:ext cx="4552950" cy="20313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defTabSz="914400">
              <a:spcBef>
                <a:spcPct val="0"/>
              </a:spcBef>
            </a:pPr>
            <a:r>
              <a:rPr lang="pt-B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Você sabia?</a:t>
            </a:r>
          </a:p>
          <a:p>
            <a:pPr algn="just" defTabSz="914400">
              <a:spcBef>
                <a:spcPct val="0"/>
              </a:spcBef>
            </a:pPr>
            <a:endParaRPr lang="pt-B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400">
              <a:spcBef>
                <a:spcPct val="0"/>
              </a:spcBef>
            </a:pPr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parafusos das rodas dos veículos precisam ser vistoriados todos os dias, pois eles </a:t>
            </a:r>
            <a:b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são responsáveis por situações inesperadas. Falta de aperto e fadiga são motivos que podem ocasionar o desprendimento do cubo e fazê-lo perder a direção, podendo causar um acidente grave ao condutor e passageiros. 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1257300" y="5521282"/>
            <a:ext cx="5438775" cy="738664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1400" b="1" dirty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É importante garantir que a manutenção dos veículos sejam realizadas em oficinas qualificadas, que garantam o serviço prestado. </a:t>
            </a:r>
          </a:p>
        </p:txBody>
      </p:sp>
      <p:sp>
        <p:nvSpPr>
          <p:cNvPr id="26" name="Retângulo 25"/>
          <p:cNvSpPr/>
          <p:nvPr/>
        </p:nvSpPr>
        <p:spPr>
          <a:xfrm>
            <a:off x="161924" y="4599538"/>
            <a:ext cx="4572001" cy="738664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forma para garantirmos a boa condição operacional do veículo é mantendo as revisões periódicas  em dia e realizando as manutenções sempre necessárias.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190500" y="6455754"/>
            <a:ext cx="4543425" cy="95410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dia a dia deve ser realizado o </a:t>
            </a:r>
            <a:r>
              <a:rPr lang="pt-B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</a:t>
            </a:r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veículo verificando cada item e se algo não estiver em boas condições comunicar ao responsável imediatamente para realizar a manutenção corretiva.</a:t>
            </a:r>
          </a:p>
        </p:txBody>
      </p:sp>
      <p:pic>
        <p:nvPicPr>
          <p:cNvPr id="1026" name="Picture 2" descr="Resultado de imagem para check list de veículo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4" t="-509" r="9653"/>
          <a:stretch/>
        </p:blipFill>
        <p:spPr bwMode="auto">
          <a:xfrm>
            <a:off x="5180001" y="4019550"/>
            <a:ext cx="1214871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" t="4125" r="14864" b="10825"/>
          <a:stretch/>
        </p:blipFill>
        <p:spPr bwMode="auto">
          <a:xfrm>
            <a:off x="5148694" y="6200775"/>
            <a:ext cx="1566431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CaixaDeTexto 28"/>
          <p:cNvSpPr txBox="1"/>
          <p:nvPr/>
        </p:nvSpPr>
        <p:spPr>
          <a:xfrm>
            <a:off x="1832193" y="8665041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1600">
                <a:solidFill>
                  <a:srgbClr val="FF0000"/>
                </a:solidFill>
                <a:latin typeface="Comic Sans MS" panose="030F0702030302020204" pitchFamily="66" charset="0"/>
              </a:defRPr>
            </a:lvl1pPr>
          </a:lstStyle>
          <a:p>
            <a:r>
              <a:rPr lang="pt-BR" sz="1400" b="1" dirty="0"/>
              <a:t>Faça a sua parte e contribua para um ambiente de trabalho mais seguro!</a:t>
            </a:r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81" y="8545032"/>
            <a:ext cx="1458044" cy="826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11" y="5417047"/>
            <a:ext cx="928239" cy="92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5744629"/>
            <a:ext cx="887859" cy="26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4" y="2533650"/>
            <a:ext cx="179672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80976" y="7646938"/>
            <a:ext cx="6419849" cy="73866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esqueça de verificar se todos os parafusos da roda estão bem afixados. </a:t>
            </a:r>
          </a:p>
          <a:p>
            <a:pPr algn="just"/>
            <a:r>
              <a:rPr lang="pt-BR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preciso sempre estar atento às condições do carro. Parafusos soltos causam estalos que podem ser ouvidos pelo condutor.</a:t>
            </a:r>
          </a:p>
        </p:txBody>
      </p:sp>
      <p:sp>
        <p:nvSpPr>
          <p:cNvPr id="8" name="CaixaDeTexto 7"/>
          <p:cNvSpPr txBox="1"/>
          <p:nvPr/>
        </p:nvSpPr>
        <p:spPr>
          <a:xfrm rot="19540052">
            <a:off x="-77869" y="4915038"/>
            <a:ext cx="6929925" cy="55399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chemeClr val="bg1"/>
                </a:solidFill>
              </a:rPr>
              <a:t>MODELO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3" y="808874"/>
            <a:ext cx="1422395" cy="505628"/>
          </a:xfrm>
          <a:prstGeom prst="rect">
            <a:avLst/>
          </a:prstGeom>
        </p:spPr>
      </p:pic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CB652C81-042C-4477-89A5-5BC918BD9C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12623"/>
              </p:ext>
            </p:extLst>
          </p:nvPr>
        </p:nvGraphicFramePr>
        <p:xfrm>
          <a:off x="113824" y="37605"/>
          <a:ext cx="2247713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1093454">
                  <a:extLst>
                    <a:ext uri="{9D8B030D-6E8A-4147-A177-3AD203B41FA5}">
                      <a16:colId xmlns:a16="http://schemas.microsoft.com/office/drawing/2014/main" val="1143061638"/>
                    </a:ext>
                  </a:extLst>
                </a:gridCol>
                <a:gridCol w="1154259">
                  <a:extLst>
                    <a:ext uri="{9D8B030D-6E8A-4147-A177-3AD203B41FA5}">
                      <a16:colId xmlns:a16="http://schemas.microsoft.com/office/drawing/2014/main" val="2165384998"/>
                    </a:ext>
                  </a:extLst>
                </a:gridCol>
              </a:tblGrid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Código: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FM-SES-044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505533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Nº da revisão: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02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76883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Elaborador: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Daniela Cristina de Castro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500278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Aprovador: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Rubens Bechara Junior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267023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Data da aprovação: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07/10/2020</a:t>
                      </a:r>
                      <a:endParaRPr lang="pt-BR" sz="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632412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Periodicidade da revisão: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Anual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109593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Abrangência: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Corporativa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66889"/>
                  </a:ext>
                </a:extLst>
              </a:tr>
              <a:tr h="7551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   Classificação:</a:t>
                      </a:r>
                      <a:endParaRPr lang="pt-BR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pt-BR" sz="600" dirty="0">
                          <a:effectLst/>
                          <a:latin typeface="Arial" panose="020B060402020202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Público</a:t>
                      </a:r>
                      <a:endParaRPr lang="pt-BR" sz="12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117" marR="68117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253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5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44ECFC-1687-47C6-A33F-4A7DD9336B4C}"/>
</file>

<file path=customXml/itemProps2.xml><?xml version="1.0" encoding="utf-8"?>
<ds:datastoreItem xmlns:ds="http://schemas.openxmlformats.org/officeDocument/2006/customXml" ds:itemID="{E166ED17-51C3-48D6-AA3B-DC59B064E696}"/>
</file>

<file path=customXml/itemProps3.xml><?xml version="1.0" encoding="utf-8"?>
<ds:datastoreItem xmlns:ds="http://schemas.openxmlformats.org/officeDocument/2006/customXml" ds:itemID="{30A6CC27-E11B-4FAC-AA22-1090444112B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237</Words>
  <Application>Microsoft Office PowerPoint</Application>
  <PresentationFormat>Papel A4 (210 x 297 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Comic Sans MS</vt:lpstr>
      <vt:lpstr>Trebuchet MS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Vagner Ventura</dc:creator>
  <cp:lastModifiedBy>Wellington Jose Carvalho Da Conceicao</cp:lastModifiedBy>
  <cp:revision>24</cp:revision>
  <dcterms:created xsi:type="dcterms:W3CDTF">2017-01-17T12:31:32Z</dcterms:created>
  <dcterms:modified xsi:type="dcterms:W3CDTF">2020-10-13T16:25:21Z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