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F5BE25-518F-47E1-B2D0-65C657DAB00B}" v="53" dt="2021-12-16T22:10:26.0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47" autoAdjust="0"/>
    <p:restoredTop sz="94660"/>
  </p:normalViewPr>
  <p:slideViewPr>
    <p:cSldViewPr snapToGrid="0">
      <p:cViewPr varScale="1">
        <p:scale>
          <a:sx n="78" d="100"/>
          <a:sy n="78" d="100"/>
        </p:scale>
        <p:origin x="35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172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6860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380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058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7430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1844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784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291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9597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4502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921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9D6B1-E9F2-43FE-80CE-00C8F6BB4E4B}" type="datetimeFigureOut">
              <a:rPr lang="pt-BR" smtClean="0"/>
              <a:t>03/02/2022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CA131-21A5-44BF-9CF0-BD0C4B1B2B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525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58BD188-2A0A-4B4C-9E7A-E7110DEBD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393714"/>
              </p:ext>
            </p:extLst>
          </p:nvPr>
        </p:nvGraphicFramePr>
        <p:xfrm>
          <a:off x="236826" y="208382"/>
          <a:ext cx="6306849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399">
                  <a:extLst>
                    <a:ext uri="{9D8B030D-6E8A-4147-A177-3AD203B41FA5}">
                      <a16:colId xmlns:a16="http://schemas.microsoft.com/office/drawing/2014/main" val="76827166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9866271"/>
                    </a:ext>
                  </a:extLst>
                </a:gridCol>
                <a:gridCol w="2600325">
                  <a:extLst>
                    <a:ext uri="{9D8B030D-6E8A-4147-A177-3AD203B41FA5}">
                      <a16:colId xmlns:a16="http://schemas.microsoft.com/office/drawing/2014/main" val="1219024449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2461898336"/>
                    </a:ext>
                  </a:extLst>
                </a:gridCol>
              </a:tblGrid>
              <a:tr h="8382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Código: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FM-SES-073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1200" dirty="0">
                          <a:solidFill>
                            <a:schemeClr val="tx1"/>
                          </a:solidFill>
                          <a:effectLst/>
                        </a:rPr>
                        <a:t>AC – AUDITORIA EM CAMPO</a:t>
                      </a:r>
                      <a:endParaRPr lang="pt-BR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endParaRPr lang="pt-BR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23126"/>
                  </a:ext>
                </a:extLst>
              </a:tr>
              <a:tr h="52070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Nº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62693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Elaborador: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Daniela Castro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6643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Aprovador: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Rubens Bechara Junior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739107"/>
                  </a:ext>
                </a:extLst>
              </a:tr>
              <a:tr h="3873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Data da aprovação: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02/02/2022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748175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Periodicidade da revisão: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Bienal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521967"/>
                  </a:ext>
                </a:extLst>
              </a:tr>
              <a:tr h="33655">
                <a:tc>
                  <a:txBody>
                    <a:bodyPr/>
                    <a:lstStyle/>
                    <a:p>
                      <a:pPr algn="r"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>
                          <a:solidFill>
                            <a:schemeClr val="tx1"/>
                          </a:solidFill>
                          <a:effectLst/>
                        </a:rPr>
                        <a:t>    Classificação:</a:t>
                      </a:r>
                      <a:endParaRPr lang="pt-BR" sz="1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806065" algn="ctr"/>
                          <a:tab pos="5612130" algn="r"/>
                        </a:tabLst>
                      </a:pPr>
                      <a:r>
                        <a:rPr lang="pt-BR" sz="800" b="0" dirty="0">
                          <a:solidFill>
                            <a:schemeClr val="tx1"/>
                          </a:solidFill>
                          <a:effectLst/>
                        </a:rPr>
                        <a:t>Público</a:t>
                      </a:r>
                      <a:endParaRPr lang="pt-BR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5618"/>
                  </a:ext>
                </a:extLst>
              </a:tr>
            </a:tbl>
          </a:graphicData>
        </a:graphic>
      </p:graphicFrame>
      <p:pic>
        <p:nvPicPr>
          <p:cNvPr id="2049" name="Imagem 11">
            <a:extLst>
              <a:ext uri="{FF2B5EF4-FFF2-40B4-BE49-F238E27FC236}">
                <a16:creationId xmlns:a16="http://schemas.microsoft.com/office/drawing/2014/main" id="{DFE91ED4-FD24-431D-B276-07FA9B9BE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6" y="403327"/>
            <a:ext cx="1352549" cy="4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CaixaDeTexto 29">
            <a:extLst>
              <a:ext uri="{FF2B5EF4-FFF2-40B4-BE49-F238E27FC236}">
                <a16:creationId xmlns:a16="http://schemas.microsoft.com/office/drawing/2014/main" id="{CFE0CFAB-89BB-4D8C-A23D-B57A2D50F30B}"/>
              </a:ext>
            </a:extLst>
          </p:cNvPr>
          <p:cNvSpPr txBox="1"/>
          <p:nvPr/>
        </p:nvSpPr>
        <p:spPr>
          <a:xfrm>
            <a:off x="258088" y="1794492"/>
            <a:ext cx="1517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/>
              <a:t>A - Investigação </a:t>
            </a:r>
            <a:r>
              <a:rPr lang="pt-BR" sz="800" i="1" dirty="0"/>
              <a:t>*(1): </a:t>
            </a:r>
          </a:p>
        </p:txBody>
      </p: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0E0A893B-55B2-4AB5-8F06-689F3CA95702}"/>
              </a:ext>
            </a:extLst>
          </p:cNvPr>
          <p:cNvGrpSpPr/>
          <p:nvPr/>
        </p:nvGrpSpPr>
        <p:grpSpPr>
          <a:xfrm>
            <a:off x="163256" y="1151941"/>
            <a:ext cx="6543675" cy="406769"/>
            <a:chOff x="-1" y="886226"/>
            <a:chExt cx="7517213" cy="1441979"/>
          </a:xfrm>
        </p:grpSpPr>
        <p:pic>
          <p:nvPicPr>
            <p:cNvPr id="34" name="Picture 4">
              <a:extLst>
                <a:ext uri="{FF2B5EF4-FFF2-40B4-BE49-F238E27FC236}">
                  <a16:creationId xmlns:a16="http://schemas.microsoft.com/office/drawing/2014/main" id="{392BE293-F91C-4843-B406-A37AA35311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" y="886226"/>
              <a:ext cx="7517213" cy="1441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Chevron 36">
              <a:extLst>
                <a:ext uri="{FF2B5EF4-FFF2-40B4-BE49-F238E27FC236}">
                  <a16:creationId xmlns:a16="http://schemas.microsoft.com/office/drawing/2014/main" id="{3487305F-1076-400F-BCDA-9ED81C24F4B2}"/>
                </a:ext>
              </a:extLst>
            </p:cNvPr>
            <p:cNvSpPr/>
            <p:nvPr/>
          </p:nvSpPr>
          <p:spPr>
            <a:xfrm>
              <a:off x="6693403" y="1129699"/>
              <a:ext cx="485104" cy="967291"/>
            </a:xfrm>
            <a:prstGeom prst="chevron">
              <a:avLst>
                <a:gd name="adj" fmla="val 85070"/>
              </a:avLst>
            </a:prstGeom>
            <a:solidFill>
              <a:srgbClr val="86AA00">
                <a:lumMod val="75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D2D2A"/>
                </a:solidFill>
                <a:effectLst/>
                <a:uLnTx/>
                <a:uFillTx/>
                <a:latin typeface="Georgia"/>
              </a:endParaRPr>
            </a:p>
          </p:txBody>
        </p:sp>
        <p:sp>
          <p:nvSpPr>
            <p:cNvPr id="36" name="Chevron 37">
              <a:extLst>
                <a:ext uri="{FF2B5EF4-FFF2-40B4-BE49-F238E27FC236}">
                  <a16:creationId xmlns:a16="http://schemas.microsoft.com/office/drawing/2014/main" id="{1D77972C-3499-448B-9577-FF5ECDA516B0}"/>
                </a:ext>
              </a:extLst>
            </p:cNvPr>
            <p:cNvSpPr/>
            <p:nvPr/>
          </p:nvSpPr>
          <p:spPr>
            <a:xfrm flipH="1">
              <a:off x="108472" y="1133607"/>
              <a:ext cx="485104" cy="967291"/>
            </a:xfrm>
            <a:prstGeom prst="chevron">
              <a:avLst>
                <a:gd name="adj" fmla="val 85070"/>
              </a:avLst>
            </a:prstGeom>
            <a:solidFill>
              <a:srgbClr val="2E9FDF">
                <a:lumMod val="75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D2D2A"/>
                </a:solidFill>
                <a:effectLst/>
                <a:uLnTx/>
                <a:uFillTx/>
                <a:latin typeface="Georgia"/>
              </a:endParaRPr>
            </a:p>
          </p:txBody>
        </p:sp>
        <p:sp>
          <p:nvSpPr>
            <p:cNvPr id="39" name="Pentagon 41">
              <a:extLst>
                <a:ext uri="{FF2B5EF4-FFF2-40B4-BE49-F238E27FC236}">
                  <a16:creationId xmlns:a16="http://schemas.microsoft.com/office/drawing/2014/main" id="{9BBE9A75-7456-4801-BC8F-9F47522891FF}"/>
                </a:ext>
              </a:extLst>
            </p:cNvPr>
            <p:cNvSpPr/>
            <p:nvPr/>
          </p:nvSpPr>
          <p:spPr>
            <a:xfrm>
              <a:off x="3569405" y="1129741"/>
              <a:ext cx="1406373" cy="971549"/>
            </a:xfrm>
            <a:prstGeom prst="homePlate">
              <a:avLst>
                <a:gd name="adj" fmla="val 41778"/>
              </a:avLst>
            </a:prstGeom>
            <a:solidFill>
              <a:srgbClr val="E7B800"/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D2D2A"/>
                </a:solidFill>
                <a:effectLst/>
                <a:uLnTx/>
                <a:uFillTx/>
                <a:latin typeface="Georgia"/>
              </a:endParaRPr>
            </a:p>
          </p:txBody>
        </p:sp>
        <p:sp>
          <p:nvSpPr>
            <p:cNvPr id="40" name="Pentagon 42">
              <a:extLst>
                <a:ext uri="{FF2B5EF4-FFF2-40B4-BE49-F238E27FC236}">
                  <a16:creationId xmlns:a16="http://schemas.microsoft.com/office/drawing/2014/main" id="{C2D6163B-4C2A-4D29-ABF9-D7FBC06E39B6}"/>
                </a:ext>
              </a:extLst>
            </p:cNvPr>
            <p:cNvSpPr/>
            <p:nvPr/>
          </p:nvSpPr>
          <p:spPr>
            <a:xfrm rot="10800000">
              <a:off x="2326392" y="1129741"/>
              <a:ext cx="1406373" cy="971549"/>
            </a:xfrm>
            <a:prstGeom prst="homePlate">
              <a:avLst>
                <a:gd name="adj" fmla="val 41778"/>
              </a:avLst>
            </a:prstGeom>
            <a:solidFill>
              <a:srgbClr val="E7B800"/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D2D2A"/>
                </a:solidFill>
                <a:effectLst/>
                <a:uLnTx/>
                <a:uFillTx/>
                <a:latin typeface="Georgia"/>
              </a:endParaRPr>
            </a:p>
          </p:txBody>
        </p:sp>
      </p:grp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1193C66A-896A-4116-8CDC-8B0ED78ACAF7}"/>
              </a:ext>
            </a:extLst>
          </p:cNvPr>
          <p:cNvSpPr txBox="1"/>
          <p:nvPr/>
        </p:nvSpPr>
        <p:spPr>
          <a:xfrm>
            <a:off x="598708" y="1214435"/>
            <a:ext cx="1582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chemeClr val="bg1"/>
                </a:solidFill>
              </a:rPr>
              <a:t>Planejamento</a:t>
            </a: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37399A71-B07B-4AD8-AD91-DE609E81ED6B}"/>
              </a:ext>
            </a:extLst>
          </p:cNvPr>
          <p:cNvSpPr txBox="1"/>
          <p:nvPr/>
        </p:nvSpPr>
        <p:spPr>
          <a:xfrm>
            <a:off x="2267365" y="1224447"/>
            <a:ext cx="2141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chemeClr val="bg1"/>
                </a:solidFill>
              </a:rPr>
              <a:t>Avaliação</a:t>
            </a: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B2303594-EEAB-430F-8502-A8152E02E252}"/>
              </a:ext>
            </a:extLst>
          </p:cNvPr>
          <p:cNvSpPr txBox="1"/>
          <p:nvPr/>
        </p:nvSpPr>
        <p:spPr>
          <a:xfrm>
            <a:off x="4487397" y="1211161"/>
            <a:ext cx="1765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chemeClr val="bg1"/>
                </a:solidFill>
              </a:rPr>
              <a:t>Feedback</a:t>
            </a:r>
          </a:p>
        </p:txBody>
      </p:sp>
      <p:cxnSp>
        <p:nvCxnSpPr>
          <p:cNvPr id="50" name="Conector reto 49">
            <a:extLst>
              <a:ext uri="{FF2B5EF4-FFF2-40B4-BE49-F238E27FC236}">
                <a16:creationId xmlns:a16="http://schemas.microsoft.com/office/drawing/2014/main" id="{C8DB2084-6499-44BC-8C92-2E61CFFA550D}"/>
              </a:ext>
            </a:extLst>
          </p:cNvPr>
          <p:cNvCxnSpPr>
            <a:cxnSpLocks/>
          </p:cNvCxnSpPr>
          <p:nvPr/>
        </p:nvCxnSpPr>
        <p:spPr>
          <a:xfrm>
            <a:off x="310342" y="2071491"/>
            <a:ext cx="61017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B2352A2A-000A-48F1-9BD8-1574434050C2}"/>
              </a:ext>
            </a:extLst>
          </p:cNvPr>
          <p:cNvSpPr txBox="1"/>
          <p:nvPr/>
        </p:nvSpPr>
        <p:spPr>
          <a:xfrm>
            <a:off x="231960" y="2280635"/>
            <a:ext cx="1589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/>
              <a:t>B - Risco crítico </a:t>
            </a:r>
            <a:r>
              <a:rPr lang="pt-BR" sz="800" i="1" dirty="0"/>
              <a:t>*(2): </a:t>
            </a:r>
          </a:p>
        </p:txBody>
      </p:sp>
      <p:cxnSp>
        <p:nvCxnSpPr>
          <p:cNvPr id="71" name="Conector reto 70">
            <a:extLst>
              <a:ext uri="{FF2B5EF4-FFF2-40B4-BE49-F238E27FC236}">
                <a16:creationId xmlns:a16="http://schemas.microsoft.com/office/drawing/2014/main" id="{4CA3B07B-A025-4377-BD9B-C520C291B4E1}"/>
              </a:ext>
            </a:extLst>
          </p:cNvPr>
          <p:cNvCxnSpPr>
            <a:cxnSpLocks/>
          </p:cNvCxnSpPr>
          <p:nvPr/>
        </p:nvCxnSpPr>
        <p:spPr>
          <a:xfrm>
            <a:off x="324799" y="2721572"/>
            <a:ext cx="61017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F550710C-80A0-41C9-B951-7536C3D92845}"/>
              </a:ext>
            </a:extLst>
          </p:cNvPr>
          <p:cNvSpPr txBox="1"/>
          <p:nvPr/>
        </p:nvSpPr>
        <p:spPr>
          <a:xfrm>
            <a:off x="1851732" y="2118754"/>
            <a:ext cx="151447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/>
              <a:t>Controle de terreno</a:t>
            </a:r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5EE8EEAD-0459-4EB5-89B8-B97C6F2924BD}"/>
              </a:ext>
            </a:extLst>
          </p:cNvPr>
          <p:cNvSpPr txBox="1"/>
          <p:nvPr/>
        </p:nvSpPr>
        <p:spPr>
          <a:xfrm>
            <a:off x="1843969" y="2312473"/>
            <a:ext cx="151447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/>
              <a:t>Interação homem x máquina</a:t>
            </a:r>
          </a:p>
        </p:txBody>
      </p:sp>
      <p:sp>
        <p:nvSpPr>
          <p:cNvPr id="72" name="Elipse 71">
            <a:extLst>
              <a:ext uri="{FF2B5EF4-FFF2-40B4-BE49-F238E27FC236}">
                <a16:creationId xmlns:a16="http://schemas.microsoft.com/office/drawing/2014/main" id="{755C6744-26C1-4DBD-AEF8-6AF316827BA9}"/>
              </a:ext>
            </a:extLst>
          </p:cNvPr>
          <p:cNvSpPr/>
          <p:nvPr/>
        </p:nvSpPr>
        <p:spPr>
          <a:xfrm>
            <a:off x="1770194" y="2161421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6" name="Elipse 75">
            <a:extLst>
              <a:ext uri="{FF2B5EF4-FFF2-40B4-BE49-F238E27FC236}">
                <a16:creationId xmlns:a16="http://schemas.microsoft.com/office/drawing/2014/main" id="{988B4CFC-1F8F-4570-B70A-BDF016014C47}"/>
              </a:ext>
            </a:extLst>
          </p:cNvPr>
          <p:cNvSpPr/>
          <p:nvPr/>
        </p:nvSpPr>
        <p:spPr>
          <a:xfrm>
            <a:off x="1764664" y="2361714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FA0EF28F-B863-4C42-B8B4-1E421D609DBD}"/>
              </a:ext>
            </a:extLst>
          </p:cNvPr>
          <p:cNvSpPr txBox="1"/>
          <p:nvPr/>
        </p:nvSpPr>
        <p:spPr>
          <a:xfrm>
            <a:off x="3025811" y="2129056"/>
            <a:ext cx="8115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/>
              <a:t>Veículos rodoviários</a:t>
            </a: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2CA7C7D6-1405-4050-8121-CDAF3E18F365}"/>
              </a:ext>
            </a:extLst>
          </p:cNvPr>
          <p:cNvSpPr txBox="1"/>
          <p:nvPr/>
        </p:nvSpPr>
        <p:spPr>
          <a:xfrm>
            <a:off x="3033945" y="2323547"/>
            <a:ext cx="7029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/>
              <a:t>Afogamento</a:t>
            </a:r>
          </a:p>
        </p:txBody>
      </p:sp>
      <p:sp>
        <p:nvSpPr>
          <p:cNvPr id="79" name="Elipse 78">
            <a:extLst>
              <a:ext uri="{FF2B5EF4-FFF2-40B4-BE49-F238E27FC236}">
                <a16:creationId xmlns:a16="http://schemas.microsoft.com/office/drawing/2014/main" id="{C47F800D-EEBB-4B02-9876-D349C9905E63}"/>
              </a:ext>
            </a:extLst>
          </p:cNvPr>
          <p:cNvSpPr/>
          <p:nvPr/>
        </p:nvSpPr>
        <p:spPr>
          <a:xfrm>
            <a:off x="2976994" y="2160573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0" name="Elipse 79">
            <a:extLst>
              <a:ext uri="{FF2B5EF4-FFF2-40B4-BE49-F238E27FC236}">
                <a16:creationId xmlns:a16="http://schemas.microsoft.com/office/drawing/2014/main" id="{A3BF0CA7-B9C7-4E8E-9B3D-10D431353B84}"/>
              </a:ext>
            </a:extLst>
          </p:cNvPr>
          <p:cNvSpPr/>
          <p:nvPr/>
        </p:nvSpPr>
        <p:spPr>
          <a:xfrm>
            <a:off x="2984039" y="2358504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3" name="CaixaDeTexto 82">
            <a:extLst>
              <a:ext uri="{FF2B5EF4-FFF2-40B4-BE49-F238E27FC236}">
                <a16:creationId xmlns:a16="http://schemas.microsoft.com/office/drawing/2014/main" id="{805116FB-9A35-436C-A396-800576967D48}"/>
              </a:ext>
            </a:extLst>
          </p:cNvPr>
          <p:cNvSpPr txBox="1"/>
          <p:nvPr/>
        </p:nvSpPr>
        <p:spPr>
          <a:xfrm>
            <a:off x="4013404" y="2124116"/>
            <a:ext cx="89437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/>
              <a:t>Animais peçonhentos</a:t>
            </a:r>
          </a:p>
        </p:txBody>
      </p:sp>
      <p:sp>
        <p:nvSpPr>
          <p:cNvPr id="84" name="CaixaDeTexto 83">
            <a:extLst>
              <a:ext uri="{FF2B5EF4-FFF2-40B4-BE49-F238E27FC236}">
                <a16:creationId xmlns:a16="http://schemas.microsoft.com/office/drawing/2014/main" id="{45D74514-65B3-46A7-8D5A-8B8F5095B3DC}"/>
              </a:ext>
            </a:extLst>
          </p:cNvPr>
          <p:cNvSpPr txBox="1"/>
          <p:nvPr/>
        </p:nvSpPr>
        <p:spPr>
          <a:xfrm>
            <a:off x="4020583" y="2339016"/>
            <a:ext cx="89437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/>
              <a:t>Ferramentas manuais</a:t>
            </a:r>
          </a:p>
        </p:txBody>
      </p:sp>
      <p:sp>
        <p:nvSpPr>
          <p:cNvPr id="85" name="Elipse 84">
            <a:extLst>
              <a:ext uri="{FF2B5EF4-FFF2-40B4-BE49-F238E27FC236}">
                <a16:creationId xmlns:a16="http://schemas.microsoft.com/office/drawing/2014/main" id="{7B60BFF8-00C0-4A51-9F21-82E9A6B41421}"/>
              </a:ext>
            </a:extLst>
          </p:cNvPr>
          <p:cNvSpPr/>
          <p:nvPr/>
        </p:nvSpPr>
        <p:spPr>
          <a:xfrm>
            <a:off x="3971119" y="2169268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Elipse 85">
            <a:extLst>
              <a:ext uri="{FF2B5EF4-FFF2-40B4-BE49-F238E27FC236}">
                <a16:creationId xmlns:a16="http://schemas.microsoft.com/office/drawing/2014/main" id="{807BA308-F587-4648-B050-D08500979828}"/>
              </a:ext>
            </a:extLst>
          </p:cNvPr>
          <p:cNvSpPr/>
          <p:nvPr/>
        </p:nvSpPr>
        <p:spPr>
          <a:xfrm>
            <a:off x="3971119" y="2380902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7" name="CaixaDeTexto 86">
            <a:extLst>
              <a:ext uri="{FF2B5EF4-FFF2-40B4-BE49-F238E27FC236}">
                <a16:creationId xmlns:a16="http://schemas.microsoft.com/office/drawing/2014/main" id="{2A9EB893-9470-4004-A307-A0708390809F}"/>
              </a:ext>
            </a:extLst>
          </p:cNvPr>
          <p:cNvSpPr txBox="1"/>
          <p:nvPr/>
        </p:nvSpPr>
        <p:spPr>
          <a:xfrm>
            <a:off x="5031780" y="2107255"/>
            <a:ext cx="89437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/>
              <a:t>Trabalho em altura</a:t>
            </a:r>
          </a:p>
        </p:txBody>
      </p:sp>
      <p:sp>
        <p:nvSpPr>
          <p:cNvPr id="88" name="CaixaDeTexto 87">
            <a:extLst>
              <a:ext uri="{FF2B5EF4-FFF2-40B4-BE49-F238E27FC236}">
                <a16:creationId xmlns:a16="http://schemas.microsoft.com/office/drawing/2014/main" id="{462F3A47-A55F-4486-801A-D5FFA3704611}"/>
              </a:ext>
            </a:extLst>
          </p:cNvPr>
          <p:cNvSpPr txBox="1"/>
          <p:nvPr/>
        </p:nvSpPr>
        <p:spPr>
          <a:xfrm>
            <a:off x="5049520" y="2304861"/>
            <a:ext cx="89437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/>
              <a:t>Içamento</a:t>
            </a:r>
          </a:p>
        </p:txBody>
      </p:sp>
      <p:sp>
        <p:nvSpPr>
          <p:cNvPr id="89" name="Elipse 88">
            <a:extLst>
              <a:ext uri="{FF2B5EF4-FFF2-40B4-BE49-F238E27FC236}">
                <a16:creationId xmlns:a16="http://schemas.microsoft.com/office/drawing/2014/main" id="{A1B0BD3D-F897-4541-BD49-A97EA5983D73}"/>
              </a:ext>
            </a:extLst>
          </p:cNvPr>
          <p:cNvSpPr/>
          <p:nvPr/>
        </p:nvSpPr>
        <p:spPr>
          <a:xfrm>
            <a:off x="5000533" y="2155935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0" name="Elipse 89">
            <a:extLst>
              <a:ext uri="{FF2B5EF4-FFF2-40B4-BE49-F238E27FC236}">
                <a16:creationId xmlns:a16="http://schemas.microsoft.com/office/drawing/2014/main" id="{ACA941D1-D5B3-463B-A147-75959E3F16A6}"/>
              </a:ext>
            </a:extLst>
          </p:cNvPr>
          <p:cNvSpPr/>
          <p:nvPr/>
        </p:nvSpPr>
        <p:spPr>
          <a:xfrm>
            <a:off x="4995942" y="2361714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1" name="CaixaDeTexto 90">
            <a:extLst>
              <a:ext uri="{FF2B5EF4-FFF2-40B4-BE49-F238E27FC236}">
                <a16:creationId xmlns:a16="http://schemas.microsoft.com/office/drawing/2014/main" id="{E161C071-CD0D-4454-8F9E-FC3D84FD7C76}"/>
              </a:ext>
            </a:extLst>
          </p:cNvPr>
          <p:cNvSpPr txBox="1"/>
          <p:nvPr/>
        </p:nvSpPr>
        <p:spPr>
          <a:xfrm>
            <a:off x="5812865" y="2113731"/>
            <a:ext cx="89437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/>
              <a:t>Rede elétrica</a:t>
            </a:r>
          </a:p>
        </p:txBody>
      </p:sp>
      <p:sp>
        <p:nvSpPr>
          <p:cNvPr id="92" name="CaixaDeTexto 91">
            <a:extLst>
              <a:ext uri="{FF2B5EF4-FFF2-40B4-BE49-F238E27FC236}">
                <a16:creationId xmlns:a16="http://schemas.microsoft.com/office/drawing/2014/main" id="{61E4D6AA-6348-4469-B341-5306CC24A229}"/>
              </a:ext>
            </a:extLst>
          </p:cNvPr>
          <p:cNvSpPr txBox="1"/>
          <p:nvPr/>
        </p:nvSpPr>
        <p:spPr>
          <a:xfrm>
            <a:off x="5812557" y="2306532"/>
            <a:ext cx="89437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/>
              <a:t>Partes móveis</a:t>
            </a:r>
          </a:p>
        </p:txBody>
      </p:sp>
      <p:sp>
        <p:nvSpPr>
          <p:cNvPr id="93" name="Elipse 92">
            <a:extLst>
              <a:ext uri="{FF2B5EF4-FFF2-40B4-BE49-F238E27FC236}">
                <a16:creationId xmlns:a16="http://schemas.microsoft.com/office/drawing/2014/main" id="{11463641-70BB-45BF-A3BB-16D4090B7418}"/>
              </a:ext>
            </a:extLst>
          </p:cNvPr>
          <p:cNvSpPr/>
          <p:nvPr/>
        </p:nvSpPr>
        <p:spPr>
          <a:xfrm>
            <a:off x="5784568" y="2154588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4" name="Elipse 93">
            <a:extLst>
              <a:ext uri="{FF2B5EF4-FFF2-40B4-BE49-F238E27FC236}">
                <a16:creationId xmlns:a16="http://schemas.microsoft.com/office/drawing/2014/main" id="{1ABF0044-DC16-41BF-A2F0-7EA408D5FB22}"/>
              </a:ext>
            </a:extLst>
          </p:cNvPr>
          <p:cNvSpPr/>
          <p:nvPr/>
        </p:nvSpPr>
        <p:spPr>
          <a:xfrm>
            <a:off x="5784568" y="2351192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5" name="CaixaDeTexto 94">
            <a:extLst>
              <a:ext uri="{FF2B5EF4-FFF2-40B4-BE49-F238E27FC236}">
                <a16:creationId xmlns:a16="http://schemas.microsoft.com/office/drawing/2014/main" id="{6FD01684-0A54-4F78-9E43-32D9C4818CA4}"/>
              </a:ext>
            </a:extLst>
          </p:cNvPr>
          <p:cNvSpPr txBox="1"/>
          <p:nvPr/>
        </p:nvSpPr>
        <p:spPr>
          <a:xfrm>
            <a:off x="1867167" y="2508213"/>
            <a:ext cx="89437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/>
              <a:t>Isolamento e bloqueio</a:t>
            </a:r>
          </a:p>
        </p:txBody>
      </p:sp>
      <p:sp>
        <p:nvSpPr>
          <p:cNvPr id="96" name="Elipse 95">
            <a:extLst>
              <a:ext uri="{FF2B5EF4-FFF2-40B4-BE49-F238E27FC236}">
                <a16:creationId xmlns:a16="http://schemas.microsoft.com/office/drawing/2014/main" id="{78AC521D-EB9F-410E-830E-9748DF5D9D1F}"/>
              </a:ext>
            </a:extLst>
          </p:cNvPr>
          <p:cNvSpPr/>
          <p:nvPr/>
        </p:nvSpPr>
        <p:spPr>
          <a:xfrm>
            <a:off x="2976994" y="2547839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>
            <a:extLst>
              <a:ext uri="{FF2B5EF4-FFF2-40B4-BE49-F238E27FC236}">
                <a16:creationId xmlns:a16="http://schemas.microsoft.com/office/drawing/2014/main" id="{7A4DAC04-0685-4186-B437-D7D543DAB74A}"/>
              </a:ext>
            </a:extLst>
          </p:cNvPr>
          <p:cNvSpPr txBox="1"/>
          <p:nvPr/>
        </p:nvSpPr>
        <p:spPr>
          <a:xfrm>
            <a:off x="3020383" y="2516853"/>
            <a:ext cx="151447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/>
              <a:t>Outro (descrever):</a:t>
            </a:r>
          </a:p>
        </p:txBody>
      </p:sp>
      <p:sp>
        <p:nvSpPr>
          <p:cNvPr id="98" name="Elipse 97">
            <a:extLst>
              <a:ext uri="{FF2B5EF4-FFF2-40B4-BE49-F238E27FC236}">
                <a16:creationId xmlns:a16="http://schemas.microsoft.com/office/drawing/2014/main" id="{7B6A9176-4EFE-4838-BFFD-7E1A40EA38FD}"/>
              </a:ext>
            </a:extLst>
          </p:cNvPr>
          <p:cNvSpPr/>
          <p:nvPr/>
        </p:nvSpPr>
        <p:spPr>
          <a:xfrm>
            <a:off x="1774718" y="2549603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0" name="CaixaDeTexto 99">
            <a:extLst>
              <a:ext uri="{FF2B5EF4-FFF2-40B4-BE49-F238E27FC236}">
                <a16:creationId xmlns:a16="http://schemas.microsoft.com/office/drawing/2014/main" id="{B13D2805-3B47-46FC-9F5B-8C2650D154BC}"/>
              </a:ext>
            </a:extLst>
          </p:cNvPr>
          <p:cNvSpPr txBox="1"/>
          <p:nvPr/>
        </p:nvSpPr>
        <p:spPr>
          <a:xfrm>
            <a:off x="256215" y="2746470"/>
            <a:ext cx="2269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/>
              <a:t>C - Ações a serem verificadas </a:t>
            </a:r>
            <a:r>
              <a:rPr lang="pt-BR" sz="800" i="1" dirty="0"/>
              <a:t>*(3): </a:t>
            </a:r>
          </a:p>
        </p:txBody>
      </p:sp>
      <p:cxnSp>
        <p:nvCxnSpPr>
          <p:cNvPr id="101" name="Conector reto 100">
            <a:extLst>
              <a:ext uri="{FF2B5EF4-FFF2-40B4-BE49-F238E27FC236}">
                <a16:creationId xmlns:a16="http://schemas.microsoft.com/office/drawing/2014/main" id="{AA4CEDDE-380A-4761-B185-098806903A93}"/>
              </a:ext>
            </a:extLst>
          </p:cNvPr>
          <p:cNvCxnSpPr>
            <a:cxnSpLocks/>
          </p:cNvCxnSpPr>
          <p:nvPr/>
        </p:nvCxnSpPr>
        <p:spPr>
          <a:xfrm>
            <a:off x="334547" y="3036628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reto 101">
            <a:extLst>
              <a:ext uri="{FF2B5EF4-FFF2-40B4-BE49-F238E27FC236}">
                <a16:creationId xmlns:a16="http://schemas.microsoft.com/office/drawing/2014/main" id="{A2ADA130-81D7-433C-B45F-35742466BBD6}"/>
              </a:ext>
            </a:extLst>
          </p:cNvPr>
          <p:cNvCxnSpPr>
            <a:cxnSpLocks/>
          </p:cNvCxnSpPr>
          <p:nvPr/>
        </p:nvCxnSpPr>
        <p:spPr>
          <a:xfrm>
            <a:off x="324798" y="3293159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tângulo: Cantos Arredondados 102">
            <a:extLst>
              <a:ext uri="{FF2B5EF4-FFF2-40B4-BE49-F238E27FC236}">
                <a16:creationId xmlns:a16="http://schemas.microsoft.com/office/drawing/2014/main" id="{E26C730B-05C5-4159-A286-B3633757409B}"/>
              </a:ext>
            </a:extLst>
          </p:cNvPr>
          <p:cNvSpPr/>
          <p:nvPr/>
        </p:nvSpPr>
        <p:spPr>
          <a:xfrm>
            <a:off x="231282" y="1580871"/>
            <a:ext cx="6312391" cy="21335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04" name="CaixaDeTexto 103">
            <a:extLst>
              <a:ext uri="{FF2B5EF4-FFF2-40B4-BE49-F238E27FC236}">
                <a16:creationId xmlns:a16="http://schemas.microsoft.com/office/drawing/2014/main" id="{7657F3FE-27EB-415D-981E-47810E2BB6B2}"/>
              </a:ext>
            </a:extLst>
          </p:cNvPr>
          <p:cNvSpPr txBox="1"/>
          <p:nvPr/>
        </p:nvSpPr>
        <p:spPr>
          <a:xfrm>
            <a:off x="231553" y="1554743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Planejamento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13" name="Conector reto 112">
            <a:extLst>
              <a:ext uri="{FF2B5EF4-FFF2-40B4-BE49-F238E27FC236}">
                <a16:creationId xmlns:a16="http://schemas.microsoft.com/office/drawing/2014/main" id="{BE195875-6089-4552-9516-798009E2D2CB}"/>
              </a:ext>
            </a:extLst>
          </p:cNvPr>
          <p:cNvCxnSpPr>
            <a:cxnSpLocks/>
          </p:cNvCxnSpPr>
          <p:nvPr/>
        </p:nvCxnSpPr>
        <p:spPr>
          <a:xfrm>
            <a:off x="324798" y="3529064"/>
            <a:ext cx="61017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tângulo: Cantos Arredondados 113">
            <a:extLst>
              <a:ext uri="{FF2B5EF4-FFF2-40B4-BE49-F238E27FC236}">
                <a16:creationId xmlns:a16="http://schemas.microsoft.com/office/drawing/2014/main" id="{66F587F2-ACBA-4349-A0C7-24E6A6CD302A}"/>
              </a:ext>
            </a:extLst>
          </p:cNvPr>
          <p:cNvSpPr/>
          <p:nvPr/>
        </p:nvSpPr>
        <p:spPr>
          <a:xfrm>
            <a:off x="231282" y="3799394"/>
            <a:ext cx="6312391" cy="213357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15" name="CaixaDeTexto 114">
            <a:extLst>
              <a:ext uri="{FF2B5EF4-FFF2-40B4-BE49-F238E27FC236}">
                <a16:creationId xmlns:a16="http://schemas.microsoft.com/office/drawing/2014/main" id="{51DED30D-D95E-4791-B28F-CA4C055B8D20}"/>
              </a:ext>
            </a:extLst>
          </p:cNvPr>
          <p:cNvSpPr txBox="1"/>
          <p:nvPr/>
        </p:nvSpPr>
        <p:spPr>
          <a:xfrm>
            <a:off x="231553" y="3759618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sp>
        <p:nvSpPr>
          <p:cNvPr id="117" name="CaixaDeTexto 116">
            <a:extLst>
              <a:ext uri="{FF2B5EF4-FFF2-40B4-BE49-F238E27FC236}">
                <a16:creationId xmlns:a16="http://schemas.microsoft.com/office/drawing/2014/main" id="{AC19AEDA-E4A8-4D60-B028-8907F833C7B7}"/>
              </a:ext>
            </a:extLst>
          </p:cNvPr>
          <p:cNvSpPr txBox="1"/>
          <p:nvPr/>
        </p:nvSpPr>
        <p:spPr>
          <a:xfrm>
            <a:off x="222946" y="4047250"/>
            <a:ext cx="6333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/>
              <a:t>A - Investigação </a:t>
            </a:r>
            <a:r>
              <a:rPr lang="pt-BR" sz="800" i="1" dirty="0"/>
              <a:t>(verificar se as ações definidas na investigação foram devidamente implantadas de forma sistêmica)</a:t>
            </a:r>
          </a:p>
        </p:txBody>
      </p:sp>
      <p:cxnSp>
        <p:nvCxnSpPr>
          <p:cNvPr id="118" name="Conector reto 117">
            <a:extLst>
              <a:ext uri="{FF2B5EF4-FFF2-40B4-BE49-F238E27FC236}">
                <a16:creationId xmlns:a16="http://schemas.microsoft.com/office/drawing/2014/main" id="{81FEA776-08DB-48B7-A2BD-883AE2649EF7}"/>
              </a:ext>
            </a:extLst>
          </p:cNvPr>
          <p:cNvCxnSpPr>
            <a:cxnSpLocks/>
          </p:cNvCxnSpPr>
          <p:nvPr/>
        </p:nvCxnSpPr>
        <p:spPr>
          <a:xfrm>
            <a:off x="268870" y="4447360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ector reto 118">
            <a:extLst>
              <a:ext uri="{FF2B5EF4-FFF2-40B4-BE49-F238E27FC236}">
                <a16:creationId xmlns:a16="http://schemas.microsoft.com/office/drawing/2014/main" id="{9B4DFC2A-2F92-4686-A1E7-4A30734FECD8}"/>
              </a:ext>
            </a:extLst>
          </p:cNvPr>
          <p:cNvCxnSpPr>
            <a:cxnSpLocks/>
          </p:cNvCxnSpPr>
          <p:nvPr/>
        </p:nvCxnSpPr>
        <p:spPr>
          <a:xfrm>
            <a:off x="268870" y="465435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ector reto 119">
            <a:extLst>
              <a:ext uri="{FF2B5EF4-FFF2-40B4-BE49-F238E27FC236}">
                <a16:creationId xmlns:a16="http://schemas.microsoft.com/office/drawing/2014/main" id="{5D02F5B0-032C-495A-9827-5668CA2F6D09}"/>
              </a:ext>
            </a:extLst>
          </p:cNvPr>
          <p:cNvCxnSpPr>
            <a:cxnSpLocks/>
          </p:cNvCxnSpPr>
          <p:nvPr/>
        </p:nvCxnSpPr>
        <p:spPr>
          <a:xfrm>
            <a:off x="268870" y="4868166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ector reto 120">
            <a:extLst>
              <a:ext uri="{FF2B5EF4-FFF2-40B4-BE49-F238E27FC236}">
                <a16:creationId xmlns:a16="http://schemas.microsoft.com/office/drawing/2014/main" id="{1490C222-899C-4120-9676-D5440A262690}"/>
              </a:ext>
            </a:extLst>
          </p:cNvPr>
          <p:cNvCxnSpPr>
            <a:cxnSpLocks/>
          </p:cNvCxnSpPr>
          <p:nvPr/>
        </p:nvCxnSpPr>
        <p:spPr>
          <a:xfrm>
            <a:off x="256215" y="508880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aixaDeTexto 121">
            <a:extLst>
              <a:ext uri="{FF2B5EF4-FFF2-40B4-BE49-F238E27FC236}">
                <a16:creationId xmlns:a16="http://schemas.microsoft.com/office/drawing/2014/main" id="{F55ACFF9-9588-4F86-82FD-8689882BAB1C}"/>
              </a:ext>
            </a:extLst>
          </p:cNvPr>
          <p:cNvSpPr txBox="1"/>
          <p:nvPr/>
        </p:nvSpPr>
        <p:spPr>
          <a:xfrm>
            <a:off x="231282" y="5147923"/>
            <a:ext cx="6333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/>
              <a:t>B - Risco crítico </a:t>
            </a:r>
            <a:r>
              <a:rPr lang="pt-BR" sz="800" i="1" dirty="0"/>
              <a:t>(verificar efetividade dos controles dos riscos críticos)</a:t>
            </a:r>
          </a:p>
        </p:txBody>
      </p:sp>
      <p:cxnSp>
        <p:nvCxnSpPr>
          <p:cNvPr id="123" name="Conector reto 122">
            <a:extLst>
              <a:ext uri="{FF2B5EF4-FFF2-40B4-BE49-F238E27FC236}">
                <a16:creationId xmlns:a16="http://schemas.microsoft.com/office/drawing/2014/main" id="{0F9374C3-AD84-40B6-A3F9-F5227C095CEA}"/>
              </a:ext>
            </a:extLst>
          </p:cNvPr>
          <p:cNvCxnSpPr>
            <a:cxnSpLocks/>
          </p:cNvCxnSpPr>
          <p:nvPr/>
        </p:nvCxnSpPr>
        <p:spPr>
          <a:xfrm>
            <a:off x="277206" y="554803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ector reto 123">
            <a:extLst>
              <a:ext uri="{FF2B5EF4-FFF2-40B4-BE49-F238E27FC236}">
                <a16:creationId xmlns:a16="http://schemas.microsoft.com/office/drawing/2014/main" id="{DF986171-2724-4999-BD92-12AA7E3DE489}"/>
              </a:ext>
            </a:extLst>
          </p:cNvPr>
          <p:cNvCxnSpPr>
            <a:cxnSpLocks/>
          </p:cNvCxnSpPr>
          <p:nvPr/>
        </p:nvCxnSpPr>
        <p:spPr>
          <a:xfrm>
            <a:off x="277206" y="5755024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ector reto 124">
            <a:extLst>
              <a:ext uri="{FF2B5EF4-FFF2-40B4-BE49-F238E27FC236}">
                <a16:creationId xmlns:a16="http://schemas.microsoft.com/office/drawing/2014/main" id="{08981055-4A7B-4EBF-B296-D8C1010F2327}"/>
              </a:ext>
            </a:extLst>
          </p:cNvPr>
          <p:cNvCxnSpPr>
            <a:cxnSpLocks/>
          </p:cNvCxnSpPr>
          <p:nvPr/>
        </p:nvCxnSpPr>
        <p:spPr>
          <a:xfrm>
            <a:off x="277206" y="5968839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reto 125">
            <a:extLst>
              <a:ext uri="{FF2B5EF4-FFF2-40B4-BE49-F238E27FC236}">
                <a16:creationId xmlns:a16="http://schemas.microsoft.com/office/drawing/2014/main" id="{594FCE34-22C9-456E-B3E4-F7183A3C6BBE}"/>
              </a:ext>
            </a:extLst>
          </p:cNvPr>
          <p:cNvCxnSpPr>
            <a:cxnSpLocks/>
          </p:cNvCxnSpPr>
          <p:nvPr/>
        </p:nvCxnSpPr>
        <p:spPr>
          <a:xfrm>
            <a:off x="264551" y="6189477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CaixaDeTexto 126">
            <a:extLst>
              <a:ext uri="{FF2B5EF4-FFF2-40B4-BE49-F238E27FC236}">
                <a16:creationId xmlns:a16="http://schemas.microsoft.com/office/drawing/2014/main" id="{CA19303B-0109-4869-B0D0-07C5B7CBC0BE}"/>
              </a:ext>
            </a:extLst>
          </p:cNvPr>
          <p:cNvSpPr txBox="1"/>
          <p:nvPr/>
        </p:nvSpPr>
        <p:spPr>
          <a:xfrm>
            <a:off x="234046" y="6260288"/>
            <a:ext cx="2425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/>
              <a:t>C - Acompanhamento da atividade</a:t>
            </a:r>
            <a:endParaRPr lang="pt-BR" sz="800" i="1" dirty="0"/>
          </a:p>
        </p:txBody>
      </p:sp>
      <p:cxnSp>
        <p:nvCxnSpPr>
          <p:cNvPr id="128" name="Conector reto 127">
            <a:extLst>
              <a:ext uri="{FF2B5EF4-FFF2-40B4-BE49-F238E27FC236}">
                <a16:creationId xmlns:a16="http://schemas.microsoft.com/office/drawing/2014/main" id="{15CE5A64-A41F-48DC-8067-A0919D6F70AA}"/>
              </a:ext>
            </a:extLst>
          </p:cNvPr>
          <p:cNvCxnSpPr>
            <a:cxnSpLocks/>
          </p:cNvCxnSpPr>
          <p:nvPr/>
        </p:nvCxnSpPr>
        <p:spPr>
          <a:xfrm>
            <a:off x="268870" y="6694652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ector reto 128">
            <a:extLst>
              <a:ext uri="{FF2B5EF4-FFF2-40B4-BE49-F238E27FC236}">
                <a16:creationId xmlns:a16="http://schemas.microsoft.com/office/drawing/2014/main" id="{C5A47449-2B2A-411C-99A8-FF66A4CC371E}"/>
              </a:ext>
            </a:extLst>
          </p:cNvPr>
          <p:cNvCxnSpPr>
            <a:cxnSpLocks/>
          </p:cNvCxnSpPr>
          <p:nvPr/>
        </p:nvCxnSpPr>
        <p:spPr>
          <a:xfrm>
            <a:off x="268870" y="690164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ector reto 129">
            <a:extLst>
              <a:ext uri="{FF2B5EF4-FFF2-40B4-BE49-F238E27FC236}">
                <a16:creationId xmlns:a16="http://schemas.microsoft.com/office/drawing/2014/main" id="{0F07C465-BE30-4167-8C98-F04980693180}"/>
              </a:ext>
            </a:extLst>
          </p:cNvPr>
          <p:cNvCxnSpPr>
            <a:cxnSpLocks/>
          </p:cNvCxnSpPr>
          <p:nvPr/>
        </p:nvCxnSpPr>
        <p:spPr>
          <a:xfrm>
            <a:off x="268870" y="7115458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ector reto 130">
            <a:extLst>
              <a:ext uri="{FF2B5EF4-FFF2-40B4-BE49-F238E27FC236}">
                <a16:creationId xmlns:a16="http://schemas.microsoft.com/office/drawing/2014/main" id="{A088EEF8-D1B0-4E2A-BB7B-20C081EC1CAA}"/>
              </a:ext>
            </a:extLst>
          </p:cNvPr>
          <p:cNvCxnSpPr>
            <a:cxnSpLocks/>
          </p:cNvCxnSpPr>
          <p:nvPr/>
        </p:nvCxnSpPr>
        <p:spPr>
          <a:xfrm>
            <a:off x="256215" y="7336096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CaixaDeTexto 131">
            <a:extLst>
              <a:ext uri="{FF2B5EF4-FFF2-40B4-BE49-F238E27FC236}">
                <a16:creationId xmlns:a16="http://schemas.microsoft.com/office/drawing/2014/main" id="{FAEC4C29-63FB-4CA5-AC74-EAD4A46C642B}"/>
              </a:ext>
            </a:extLst>
          </p:cNvPr>
          <p:cNvSpPr txBox="1"/>
          <p:nvPr/>
        </p:nvSpPr>
        <p:spPr>
          <a:xfrm>
            <a:off x="2839630" y="6285737"/>
            <a:ext cx="6658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i="1" dirty="0"/>
              <a:t>Estrutura</a:t>
            </a:r>
            <a:endParaRPr lang="pt-BR" sz="600" i="1" dirty="0"/>
          </a:p>
        </p:txBody>
      </p:sp>
      <p:sp>
        <p:nvSpPr>
          <p:cNvPr id="133" name="Elipse 132">
            <a:extLst>
              <a:ext uri="{FF2B5EF4-FFF2-40B4-BE49-F238E27FC236}">
                <a16:creationId xmlns:a16="http://schemas.microsoft.com/office/drawing/2014/main" id="{DF01305F-B1F5-4D37-B398-837D17DB710F}"/>
              </a:ext>
            </a:extLst>
          </p:cNvPr>
          <p:cNvSpPr/>
          <p:nvPr/>
        </p:nvSpPr>
        <p:spPr>
          <a:xfrm>
            <a:off x="2619855" y="6346540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4" name="Elipse 133">
            <a:extLst>
              <a:ext uri="{FF2B5EF4-FFF2-40B4-BE49-F238E27FC236}">
                <a16:creationId xmlns:a16="http://schemas.microsoft.com/office/drawing/2014/main" id="{B57CC67C-2F6E-429E-86DA-CBC0EAF334BC}"/>
              </a:ext>
            </a:extLst>
          </p:cNvPr>
          <p:cNvSpPr/>
          <p:nvPr/>
        </p:nvSpPr>
        <p:spPr>
          <a:xfrm>
            <a:off x="2790861" y="6347255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37" name="Imagem 136" descr="Ícone&#10;&#10;Descrição gerada automaticamente com confiança média">
            <a:extLst>
              <a:ext uri="{FF2B5EF4-FFF2-40B4-BE49-F238E27FC236}">
                <a16:creationId xmlns:a16="http://schemas.microsoft.com/office/drawing/2014/main" id="{0BBD8D7A-4224-45A4-8718-4C9408DDB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861" y="6217073"/>
            <a:ext cx="97536" cy="97536"/>
          </a:xfrm>
          <a:prstGeom prst="rect">
            <a:avLst/>
          </a:prstGeom>
        </p:spPr>
      </p:pic>
      <p:pic>
        <p:nvPicPr>
          <p:cNvPr id="139" name="Imagem 138" descr="Forma&#10;&#10;Descrição gerada automaticamente">
            <a:extLst>
              <a:ext uri="{FF2B5EF4-FFF2-40B4-BE49-F238E27FC236}">
                <a16:creationId xmlns:a16="http://schemas.microsoft.com/office/drawing/2014/main" id="{6FCAD46C-D962-474A-BF57-4C0AD8A91E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040" y="6207493"/>
            <a:ext cx="97536" cy="97536"/>
          </a:xfrm>
          <a:prstGeom prst="rect">
            <a:avLst/>
          </a:prstGeom>
        </p:spPr>
      </p:pic>
      <p:sp>
        <p:nvSpPr>
          <p:cNvPr id="154" name="Retângulo: Cantos Arredondados 153">
            <a:extLst>
              <a:ext uri="{FF2B5EF4-FFF2-40B4-BE49-F238E27FC236}">
                <a16:creationId xmlns:a16="http://schemas.microsoft.com/office/drawing/2014/main" id="{111E5FF9-0152-4478-914C-DEE62CDB8861}"/>
              </a:ext>
            </a:extLst>
          </p:cNvPr>
          <p:cNvSpPr/>
          <p:nvPr/>
        </p:nvSpPr>
        <p:spPr>
          <a:xfrm>
            <a:off x="222946" y="7711397"/>
            <a:ext cx="6312391" cy="21335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C166AEED-27B5-47CC-983C-31A8514E9713}"/>
              </a:ext>
            </a:extLst>
          </p:cNvPr>
          <p:cNvSpPr txBox="1"/>
          <p:nvPr/>
        </p:nvSpPr>
        <p:spPr>
          <a:xfrm>
            <a:off x="223217" y="7685269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Feedback</a:t>
            </a:r>
            <a:endParaRPr lang="pt-BR" sz="800" i="1" dirty="0">
              <a:solidFill>
                <a:schemeClr val="bg1"/>
              </a:solidFill>
            </a:endParaRPr>
          </a:p>
        </p:txBody>
      </p:sp>
      <p:sp>
        <p:nvSpPr>
          <p:cNvPr id="156" name="CaixaDeTexto 155">
            <a:extLst>
              <a:ext uri="{FF2B5EF4-FFF2-40B4-BE49-F238E27FC236}">
                <a16:creationId xmlns:a16="http://schemas.microsoft.com/office/drawing/2014/main" id="{0B30EBEB-2022-4848-B853-4E8F529FE46C}"/>
              </a:ext>
            </a:extLst>
          </p:cNvPr>
          <p:cNvSpPr txBox="1"/>
          <p:nvPr/>
        </p:nvSpPr>
        <p:spPr>
          <a:xfrm>
            <a:off x="214610" y="7918309"/>
            <a:ext cx="6333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/>
              <a:t>A - Ações </a:t>
            </a:r>
            <a:r>
              <a:rPr lang="pt-BR" sz="800" i="1" dirty="0"/>
              <a:t>(informações a serem reportadas ao gestor da área para análise e definição de ações corretivas)</a:t>
            </a:r>
          </a:p>
        </p:txBody>
      </p:sp>
      <p:cxnSp>
        <p:nvCxnSpPr>
          <p:cNvPr id="157" name="Conector reto 156">
            <a:extLst>
              <a:ext uri="{FF2B5EF4-FFF2-40B4-BE49-F238E27FC236}">
                <a16:creationId xmlns:a16="http://schemas.microsoft.com/office/drawing/2014/main" id="{C81FCD57-8D03-4D30-8DC1-252DA4A10A37}"/>
              </a:ext>
            </a:extLst>
          </p:cNvPr>
          <p:cNvCxnSpPr>
            <a:cxnSpLocks/>
          </p:cNvCxnSpPr>
          <p:nvPr/>
        </p:nvCxnSpPr>
        <p:spPr>
          <a:xfrm>
            <a:off x="260534" y="829112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ector reto 157">
            <a:extLst>
              <a:ext uri="{FF2B5EF4-FFF2-40B4-BE49-F238E27FC236}">
                <a16:creationId xmlns:a16="http://schemas.microsoft.com/office/drawing/2014/main" id="{C6866F43-74E0-4A75-8426-8AA593998296}"/>
              </a:ext>
            </a:extLst>
          </p:cNvPr>
          <p:cNvCxnSpPr>
            <a:cxnSpLocks/>
          </p:cNvCxnSpPr>
          <p:nvPr/>
        </p:nvCxnSpPr>
        <p:spPr>
          <a:xfrm>
            <a:off x="260534" y="8525410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ector reto 158">
            <a:extLst>
              <a:ext uri="{FF2B5EF4-FFF2-40B4-BE49-F238E27FC236}">
                <a16:creationId xmlns:a16="http://schemas.microsoft.com/office/drawing/2014/main" id="{60FD5C5E-2C07-4311-B08E-9019D91EEBEB}"/>
              </a:ext>
            </a:extLst>
          </p:cNvPr>
          <p:cNvCxnSpPr>
            <a:cxnSpLocks/>
          </p:cNvCxnSpPr>
          <p:nvPr/>
        </p:nvCxnSpPr>
        <p:spPr>
          <a:xfrm>
            <a:off x="260534" y="8739225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ector reto 159">
            <a:extLst>
              <a:ext uri="{FF2B5EF4-FFF2-40B4-BE49-F238E27FC236}">
                <a16:creationId xmlns:a16="http://schemas.microsoft.com/office/drawing/2014/main" id="{9D4DCE97-4730-4A96-BA52-BB8066912FC2}"/>
              </a:ext>
            </a:extLst>
          </p:cNvPr>
          <p:cNvCxnSpPr>
            <a:cxnSpLocks/>
          </p:cNvCxnSpPr>
          <p:nvPr/>
        </p:nvCxnSpPr>
        <p:spPr>
          <a:xfrm>
            <a:off x="247879" y="8959863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tângulo: Cantos Arredondados 160">
            <a:extLst>
              <a:ext uri="{FF2B5EF4-FFF2-40B4-BE49-F238E27FC236}">
                <a16:creationId xmlns:a16="http://schemas.microsoft.com/office/drawing/2014/main" id="{68E3DD0A-F70B-47A7-9A28-DB9D0404BC5A}"/>
              </a:ext>
            </a:extLst>
          </p:cNvPr>
          <p:cNvSpPr/>
          <p:nvPr/>
        </p:nvSpPr>
        <p:spPr>
          <a:xfrm>
            <a:off x="219476" y="9028483"/>
            <a:ext cx="6312391" cy="213357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pt-BR" kern="0" dirty="0">
              <a:solidFill>
                <a:srgbClr val="2D2D2A"/>
              </a:solidFill>
              <a:latin typeface="Georgia"/>
            </a:endParaRPr>
          </a:p>
        </p:txBody>
      </p:sp>
      <p:sp>
        <p:nvSpPr>
          <p:cNvPr id="162" name="CaixaDeTexto 161">
            <a:extLst>
              <a:ext uri="{FF2B5EF4-FFF2-40B4-BE49-F238E27FC236}">
                <a16:creationId xmlns:a16="http://schemas.microsoft.com/office/drawing/2014/main" id="{CA32B295-9707-4DFB-A0E3-5AB5ACD10F99}"/>
              </a:ext>
            </a:extLst>
          </p:cNvPr>
          <p:cNvSpPr txBox="1"/>
          <p:nvPr/>
        </p:nvSpPr>
        <p:spPr>
          <a:xfrm>
            <a:off x="222946" y="9002858"/>
            <a:ext cx="1656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chemeClr val="bg1"/>
                </a:solidFill>
              </a:rPr>
              <a:t>Avaliação</a:t>
            </a:r>
            <a:endParaRPr lang="pt-BR" sz="800" i="1" dirty="0">
              <a:solidFill>
                <a:schemeClr val="bg1"/>
              </a:solidFill>
            </a:endParaRPr>
          </a:p>
        </p:txBody>
      </p:sp>
      <p:cxnSp>
        <p:nvCxnSpPr>
          <p:cNvPr id="163" name="Conector reto 162">
            <a:extLst>
              <a:ext uri="{FF2B5EF4-FFF2-40B4-BE49-F238E27FC236}">
                <a16:creationId xmlns:a16="http://schemas.microsoft.com/office/drawing/2014/main" id="{6C0A7B17-DEE8-4BE8-A6FC-D10C58C12998}"/>
              </a:ext>
            </a:extLst>
          </p:cNvPr>
          <p:cNvCxnSpPr>
            <a:cxnSpLocks/>
          </p:cNvCxnSpPr>
          <p:nvPr/>
        </p:nvCxnSpPr>
        <p:spPr>
          <a:xfrm>
            <a:off x="256214" y="9441596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aixaDeTexto 163">
            <a:extLst>
              <a:ext uri="{FF2B5EF4-FFF2-40B4-BE49-F238E27FC236}">
                <a16:creationId xmlns:a16="http://schemas.microsoft.com/office/drawing/2014/main" id="{65CD07D9-47C1-4DF8-A80A-B924DA56739B}"/>
              </a:ext>
            </a:extLst>
          </p:cNvPr>
          <p:cNvSpPr txBox="1"/>
          <p:nvPr/>
        </p:nvSpPr>
        <p:spPr>
          <a:xfrm>
            <a:off x="208980" y="9212467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Local:</a:t>
            </a:r>
            <a:endParaRPr lang="pt-BR" sz="800" i="1" dirty="0"/>
          </a:p>
        </p:txBody>
      </p:sp>
      <p:sp>
        <p:nvSpPr>
          <p:cNvPr id="165" name="CaixaDeTexto 164">
            <a:extLst>
              <a:ext uri="{FF2B5EF4-FFF2-40B4-BE49-F238E27FC236}">
                <a16:creationId xmlns:a16="http://schemas.microsoft.com/office/drawing/2014/main" id="{206B782E-FB99-465B-BED9-D918571BA6FC}"/>
              </a:ext>
            </a:extLst>
          </p:cNvPr>
          <p:cNvSpPr txBox="1"/>
          <p:nvPr/>
        </p:nvSpPr>
        <p:spPr>
          <a:xfrm>
            <a:off x="2845456" y="9203219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Data:</a:t>
            </a:r>
            <a:endParaRPr lang="pt-BR" sz="800" i="1" dirty="0"/>
          </a:p>
        </p:txBody>
      </p:sp>
      <p:sp>
        <p:nvSpPr>
          <p:cNvPr id="166" name="CaixaDeTexto 165">
            <a:extLst>
              <a:ext uri="{FF2B5EF4-FFF2-40B4-BE49-F238E27FC236}">
                <a16:creationId xmlns:a16="http://schemas.microsoft.com/office/drawing/2014/main" id="{ADEED1B7-B130-4CC7-8B60-84756D4554D1}"/>
              </a:ext>
            </a:extLst>
          </p:cNvPr>
          <p:cNvSpPr txBox="1"/>
          <p:nvPr/>
        </p:nvSpPr>
        <p:spPr>
          <a:xfrm>
            <a:off x="4700252" y="9194043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Horário:   </a:t>
            </a:r>
            <a:endParaRPr lang="pt-BR" sz="800" i="1" dirty="0"/>
          </a:p>
        </p:txBody>
      </p:sp>
      <p:cxnSp>
        <p:nvCxnSpPr>
          <p:cNvPr id="167" name="Conector reto 166">
            <a:extLst>
              <a:ext uri="{FF2B5EF4-FFF2-40B4-BE49-F238E27FC236}">
                <a16:creationId xmlns:a16="http://schemas.microsoft.com/office/drawing/2014/main" id="{B7F8FA62-5F1B-4F7E-851F-B31E1399CA6B}"/>
              </a:ext>
            </a:extLst>
          </p:cNvPr>
          <p:cNvCxnSpPr>
            <a:cxnSpLocks/>
          </p:cNvCxnSpPr>
          <p:nvPr/>
        </p:nvCxnSpPr>
        <p:spPr>
          <a:xfrm>
            <a:off x="256214" y="9791921"/>
            <a:ext cx="6101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CaixaDeTexto 167">
            <a:extLst>
              <a:ext uri="{FF2B5EF4-FFF2-40B4-BE49-F238E27FC236}">
                <a16:creationId xmlns:a16="http://schemas.microsoft.com/office/drawing/2014/main" id="{93921C72-7941-413F-8D6C-E8C266C920CB}"/>
              </a:ext>
            </a:extLst>
          </p:cNvPr>
          <p:cNvSpPr txBox="1"/>
          <p:nvPr/>
        </p:nvSpPr>
        <p:spPr>
          <a:xfrm>
            <a:off x="208980" y="9562792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Avaliador:</a:t>
            </a:r>
            <a:endParaRPr lang="pt-BR" sz="800" i="1" dirty="0"/>
          </a:p>
        </p:txBody>
      </p:sp>
      <p:sp>
        <p:nvSpPr>
          <p:cNvPr id="169" name="CaixaDeTexto 168">
            <a:extLst>
              <a:ext uri="{FF2B5EF4-FFF2-40B4-BE49-F238E27FC236}">
                <a16:creationId xmlns:a16="http://schemas.microsoft.com/office/drawing/2014/main" id="{3EB4BD65-2854-4D62-A08F-023410217465}"/>
              </a:ext>
            </a:extLst>
          </p:cNvPr>
          <p:cNvSpPr txBox="1"/>
          <p:nvPr/>
        </p:nvSpPr>
        <p:spPr>
          <a:xfrm>
            <a:off x="3435093" y="9553181"/>
            <a:ext cx="190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Líder imediato:</a:t>
            </a:r>
            <a:endParaRPr lang="pt-BR" sz="800" i="1" dirty="0"/>
          </a:p>
        </p:txBody>
      </p:sp>
      <p:sp>
        <p:nvSpPr>
          <p:cNvPr id="172" name="CaixaDeTexto 171">
            <a:extLst>
              <a:ext uri="{FF2B5EF4-FFF2-40B4-BE49-F238E27FC236}">
                <a16:creationId xmlns:a16="http://schemas.microsoft.com/office/drawing/2014/main" id="{44EDA51E-DE9F-4B14-9827-F25C4B8A4B14}"/>
              </a:ext>
            </a:extLst>
          </p:cNvPr>
          <p:cNvSpPr txBox="1"/>
          <p:nvPr/>
        </p:nvSpPr>
        <p:spPr>
          <a:xfrm>
            <a:off x="205556" y="3491283"/>
            <a:ext cx="62307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800" i="1" dirty="0"/>
              <a:t>*(1): Consultar investigações de eventos (Acidentes/Vidas Salvas) ocorridos no local/ *(2): Consultar atividades e riscos do local e escolher um para avaliação/ *(3) Definir pontos a serem verificados em campo, como efetividade dos controles, implantação de solicitações anteriores</a:t>
            </a:r>
            <a:endParaRPr lang="pt-BR" sz="800" dirty="0"/>
          </a:p>
        </p:txBody>
      </p:sp>
      <p:sp>
        <p:nvSpPr>
          <p:cNvPr id="107" name="CaixaDeTexto 106">
            <a:extLst>
              <a:ext uri="{FF2B5EF4-FFF2-40B4-BE49-F238E27FC236}">
                <a16:creationId xmlns:a16="http://schemas.microsoft.com/office/drawing/2014/main" id="{896A03A5-6DB7-48B3-A356-BB1729B3E22D}"/>
              </a:ext>
            </a:extLst>
          </p:cNvPr>
          <p:cNvSpPr txBox="1"/>
          <p:nvPr/>
        </p:nvSpPr>
        <p:spPr>
          <a:xfrm>
            <a:off x="205555" y="7325988"/>
            <a:ext cx="6312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i="1" dirty="0"/>
              <a:t>Estrutura (Água/ Instalações sanitárias/ Local de guarda de pertences/ Guarda de ferramentas/ Sinalização/ Isolamento/ Acesso à informação/ Sistemas de comunicação/ Locais para situações de descargas atmosféricas)/ Trânsito (Acessos/ Fluxo de veículos/ Interação homem x máquina, veículo, equipamento)/ Emergências (Sinalização/ Rotas de fuga/ Estrutura para atendimento, resgate)/ Organização e limpeza (coleta seletiva, organização de materiais)</a:t>
            </a:r>
          </a:p>
        </p:txBody>
      </p:sp>
      <p:sp>
        <p:nvSpPr>
          <p:cNvPr id="135" name="CaixaDeTexto 134">
            <a:extLst>
              <a:ext uri="{FF2B5EF4-FFF2-40B4-BE49-F238E27FC236}">
                <a16:creationId xmlns:a16="http://schemas.microsoft.com/office/drawing/2014/main" id="{A75EBE57-2F06-49DF-B89B-1BBBB25DD5EE}"/>
              </a:ext>
            </a:extLst>
          </p:cNvPr>
          <p:cNvSpPr txBox="1"/>
          <p:nvPr/>
        </p:nvSpPr>
        <p:spPr>
          <a:xfrm>
            <a:off x="3659543" y="6288802"/>
            <a:ext cx="6468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i="1" dirty="0"/>
              <a:t>Trânsito</a:t>
            </a:r>
            <a:endParaRPr lang="pt-BR" sz="600" i="1" dirty="0"/>
          </a:p>
        </p:txBody>
      </p:sp>
      <p:sp>
        <p:nvSpPr>
          <p:cNvPr id="136" name="Elipse 135">
            <a:extLst>
              <a:ext uri="{FF2B5EF4-FFF2-40B4-BE49-F238E27FC236}">
                <a16:creationId xmlns:a16="http://schemas.microsoft.com/office/drawing/2014/main" id="{F5611BF8-EDAC-44C4-BF20-A80777A519AD}"/>
              </a:ext>
            </a:extLst>
          </p:cNvPr>
          <p:cNvSpPr/>
          <p:nvPr/>
        </p:nvSpPr>
        <p:spPr>
          <a:xfrm>
            <a:off x="3439768" y="6349605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8" name="Elipse 137">
            <a:extLst>
              <a:ext uri="{FF2B5EF4-FFF2-40B4-BE49-F238E27FC236}">
                <a16:creationId xmlns:a16="http://schemas.microsoft.com/office/drawing/2014/main" id="{64B9B45C-0E62-469A-B2CF-BB22E46B30B1}"/>
              </a:ext>
            </a:extLst>
          </p:cNvPr>
          <p:cNvSpPr/>
          <p:nvPr/>
        </p:nvSpPr>
        <p:spPr>
          <a:xfrm>
            <a:off x="3610774" y="6350320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0" name="Imagem 139" descr="Ícone&#10;&#10;Descrição gerada automaticamente com confiança média">
            <a:extLst>
              <a:ext uri="{FF2B5EF4-FFF2-40B4-BE49-F238E27FC236}">
                <a16:creationId xmlns:a16="http://schemas.microsoft.com/office/drawing/2014/main" id="{08E9223B-C4AD-40A0-A3EF-7B509CCCAB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774" y="6220138"/>
            <a:ext cx="97536" cy="97536"/>
          </a:xfrm>
          <a:prstGeom prst="rect">
            <a:avLst/>
          </a:prstGeom>
        </p:spPr>
      </p:pic>
      <p:pic>
        <p:nvPicPr>
          <p:cNvPr id="141" name="Imagem 140" descr="Forma&#10;&#10;Descrição gerada automaticamente">
            <a:extLst>
              <a:ext uri="{FF2B5EF4-FFF2-40B4-BE49-F238E27FC236}">
                <a16:creationId xmlns:a16="http://schemas.microsoft.com/office/drawing/2014/main" id="{9592116E-9A27-475E-95EE-7D88AA421A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953" y="6210558"/>
            <a:ext cx="97536" cy="97536"/>
          </a:xfrm>
          <a:prstGeom prst="rect">
            <a:avLst/>
          </a:prstGeom>
        </p:spPr>
      </p:pic>
      <p:sp>
        <p:nvSpPr>
          <p:cNvPr id="142" name="CaixaDeTexto 141">
            <a:extLst>
              <a:ext uri="{FF2B5EF4-FFF2-40B4-BE49-F238E27FC236}">
                <a16:creationId xmlns:a16="http://schemas.microsoft.com/office/drawing/2014/main" id="{1A70D5A1-D815-4EBF-B351-6318181A693C}"/>
              </a:ext>
            </a:extLst>
          </p:cNvPr>
          <p:cNvSpPr txBox="1"/>
          <p:nvPr/>
        </p:nvSpPr>
        <p:spPr>
          <a:xfrm>
            <a:off x="4429502" y="6285034"/>
            <a:ext cx="7525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i="1" dirty="0"/>
              <a:t>Emergências</a:t>
            </a:r>
            <a:endParaRPr lang="pt-BR" sz="600" i="1" dirty="0"/>
          </a:p>
        </p:txBody>
      </p:sp>
      <p:sp>
        <p:nvSpPr>
          <p:cNvPr id="143" name="Elipse 142">
            <a:extLst>
              <a:ext uri="{FF2B5EF4-FFF2-40B4-BE49-F238E27FC236}">
                <a16:creationId xmlns:a16="http://schemas.microsoft.com/office/drawing/2014/main" id="{D1AA10FC-A974-4A13-857F-27801EC72EA1}"/>
              </a:ext>
            </a:extLst>
          </p:cNvPr>
          <p:cNvSpPr/>
          <p:nvPr/>
        </p:nvSpPr>
        <p:spPr>
          <a:xfrm>
            <a:off x="4209728" y="6345837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0" name="Elipse 169">
            <a:extLst>
              <a:ext uri="{FF2B5EF4-FFF2-40B4-BE49-F238E27FC236}">
                <a16:creationId xmlns:a16="http://schemas.microsoft.com/office/drawing/2014/main" id="{81402BD7-90F3-4074-9288-78E6639106D2}"/>
              </a:ext>
            </a:extLst>
          </p:cNvPr>
          <p:cNvSpPr/>
          <p:nvPr/>
        </p:nvSpPr>
        <p:spPr>
          <a:xfrm>
            <a:off x="4380734" y="6346552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71" name="Imagem 170" descr="Ícone&#10;&#10;Descrição gerada automaticamente com confiança média">
            <a:extLst>
              <a:ext uri="{FF2B5EF4-FFF2-40B4-BE49-F238E27FC236}">
                <a16:creationId xmlns:a16="http://schemas.microsoft.com/office/drawing/2014/main" id="{7A7BD597-2409-4A2C-9B1F-F91DE84D6D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734" y="6216370"/>
            <a:ext cx="97536" cy="97536"/>
          </a:xfrm>
          <a:prstGeom prst="rect">
            <a:avLst/>
          </a:prstGeom>
        </p:spPr>
      </p:pic>
      <p:pic>
        <p:nvPicPr>
          <p:cNvPr id="173" name="Imagem 172" descr="Forma&#10;&#10;Descrição gerada automaticamente">
            <a:extLst>
              <a:ext uri="{FF2B5EF4-FFF2-40B4-BE49-F238E27FC236}">
                <a16:creationId xmlns:a16="http://schemas.microsoft.com/office/drawing/2014/main" id="{862A0164-8AAD-4D83-A1A8-CF52232E9E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913" y="6206790"/>
            <a:ext cx="97536" cy="97536"/>
          </a:xfrm>
          <a:prstGeom prst="rect">
            <a:avLst/>
          </a:prstGeom>
        </p:spPr>
      </p:pic>
      <p:sp>
        <p:nvSpPr>
          <p:cNvPr id="174" name="CaixaDeTexto 173">
            <a:extLst>
              <a:ext uri="{FF2B5EF4-FFF2-40B4-BE49-F238E27FC236}">
                <a16:creationId xmlns:a16="http://schemas.microsoft.com/office/drawing/2014/main" id="{3947F0BB-F4E9-49A6-BACC-8A2D8FFED8D1}"/>
              </a:ext>
            </a:extLst>
          </p:cNvPr>
          <p:cNvSpPr txBox="1"/>
          <p:nvPr/>
        </p:nvSpPr>
        <p:spPr>
          <a:xfrm>
            <a:off x="5365477" y="6281333"/>
            <a:ext cx="1186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i="1" dirty="0"/>
              <a:t>Organização e limpeza</a:t>
            </a:r>
            <a:endParaRPr lang="pt-BR" sz="600" i="1" dirty="0"/>
          </a:p>
        </p:txBody>
      </p:sp>
      <p:sp>
        <p:nvSpPr>
          <p:cNvPr id="175" name="Elipse 174">
            <a:extLst>
              <a:ext uri="{FF2B5EF4-FFF2-40B4-BE49-F238E27FC236}">
                <a16:creationId xmlns:a16="http://schemas.microsoft.com/office/drawing/2014/main" id="{88B434C8-3D3A-401F-B7F3-16B4FFAB281E}"/>
              </a:ext>
            </a:extLst>
          </p:cNvPr>
          <p:cNvSpPr/>
          <p:nvPr/>
        </p:nvSpPr>
        <p:spPr>
          <a:xfrm>
            <a:off x="5145703" y="6342136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6" name="Elipse 175">
            <a:extLst>
              <a:ext uri="{FF2B5EF4-FFF2-40B4-BE49-F238E27FC236}">
                <a16:creationId xmlns:a16="http://schemas.microsoft.com/office/drawing/2014/main" id="{5479186F-4FC4-42E0-8751-FB2BC56694E0}"/>
              </a:ext>
            </a:extLst>
          </p:cNvPr>
          <p:cNvSpPr/>
          <p:nvPr/>
        </p:nvSpPr>
        <p:spPr>
          <a:xfrm>
            <a:off x="5316709" y="6342851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77" name="Imagem 176" descr="Ícone&#10;&#10;Descrição gerada automaticamente com confiança média">
            <a:extLst>
              <a:ext uri="{FF2B5EF4-FFF2-40B4-BE49-F238E27FC236}">
                <a16:creationId xmlns:a16="http://schemas.microsoft.com/office/drawing/2014/main" id="{21BC4798-E992-46E3-9D02-CE304A470F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709" y="6212669"/>
            <a:ext cx="97536" cy="97536"/>
          </a:xfrm>
          <a:prstGeom prst="rect">
            <a:avLst/>
          </a:prstGeom>
        </p:spPr>
      </p:pic>
      <p:pic>
        <p:nvPicPr>
          <p:cNvPr id="178" name="Imagem 177" descr="Forma&#10;&#10;Descrição gerada automaticamente">
            <a:extLst>
              <a:ext uri="{FF2B5EF4-FFF2-40B4-BE49-F238E27FC236}">
                <a16:creationId xmlns:a16="http://schemas.microsoft.com/office/drawing/2014/main" id="{4A2AC2D5-7DC5-43A1-8FF6-671BC66BA4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888" y="6203089"/>
            <a:ext cx="97536" cy="9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3147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9E9F1E8A968DE49A1233F21D45869E4" ma:contentTypeVersion="2" ma:contentTypeDescription="Crie um novo documento." ma:contentTypeScope="" ma:versionID="44c531e0ecf6ceed728a2151dcf907a2">
  <xsd:schema xmlns:xsd="http://www.w3.org/2001/XMLSchema" xmlns:xs="http://www.w3.org/2001/XMLSchema" xmlns:p="http://schemas.microsoft.com/office/2006/metadata/properties" xmlns:ns2="483d6c7b-7154-4b25-a4c3-139479ddd2fb" targetNamespace="http://schemas.microsoft.com/office/2006/metadata/properties" ma:root="true" ma:fieldsID="5fafb36e157825b1f6694f294c16a2e2" ns2:_="">
    <xsd:import namespace="483d6c7b-7154-4b25-a4c3-139479ddd2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3d6c7b-7154-4b25-a4c3-139479ddd2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6155C9-0AF9-42F3-B8CD-44142AD0F3CF}"/>
</file>

<file path=customXml/itemProps2.xml><?xml version="1.0" encoding="utf-8"?>
<ds:datastoreItem xmlns:ds="http://schemas.openxmlformats.org/officeDocument/2006/customXml" ds:itemID="{7E290009-7241-4AD8-8C47-41C4AA4A0F4D}"/>
</file>

<file path=customXml/itemProps3.xml><?xml version="1.0" encoding="utf-8"?>
<ds:datastoreItem xmlns:ds="http://schemas.openxmlformats.org/officeDocument/2006/customXml" ds:itemID="{84956AEA-87D5-4C56-A5F5-17E7F553471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214</TotalTime>
  <Words>297</Words>
  <Application>Microsoft Office PowerPoint</Application>
  <PresentationFormat>Papel A4 (210 x 297 mm)</PresentationFormat>
  <Paragraphs>52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Georgia</vt:lpstr>
      <vt:lpstr>Times New Roman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Júlio Oliveira</dc:creator>
  <cp:lastModifiedBy>Hebert Matheus De Abreu Ribeiro</cp:lastModifiedBy>
  <cp:revision>4</cp:revision>
  <dcterms:created xsi:type="dcterms:W3CDTF">2021-12-16T18:07:20Z</dcterms:created>
  <dcterms:modified xsi:type="dcterms:W3CDTF">2022-02-03T19:48:58Z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0x01010049E9F1E8A968DE49A1233F21D45869E4</vt:lpwstr>
  </property>
</Properties>
</file>