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3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4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6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9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0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6" r:id="rId5"/>
    <p:sldMasterId id="2147483694" r:id="rId6"/>
    <p:sldMasterId id="2147483724" r:id="rId7"/>
    <p:sldMasterId id="2147483780" r:id="rId8"/>
  </p:sldMasterIdLst>
  <p:notesMasterIdLst>
    <p:notesMasterId r:id="rId33"/>
  </p:notesMasterIdLst>
  <p:handoutMasterIdLst>
    <p:handoutMasterId r:id="rId34"/>
  </p:handoutMasterIdLst>
  <p:sldIdLst>
    <p:sldId id="447" r:id="rId9"/>
    <p:sldId id="714" r:id="rId10"/>
    <p:sldId id="730" r:id="rId11"/>
    <p:sldId id="736" r:id="rId12"/>
    <p:sldId id="742" r:id="rId13"/>
    <p:sldId id="743" r:id="rId14"/>
    <p:sldId id="739" r:id="rId15"/>
    <p:sldId id="744" r:id="rId16"/>
    <p:sldId id="747" r:id="rId17"/>
    <p:sldId id="748" r:id="rId18"/>
    <p:sldId id="737" r:id="rId19"/>
    <p:sldId id="745" r:id="rId20"/>
    <p:sldId id="746" r:id="rId21"/>
    <p:sldId id="749" r:id="rId22"/>
    <p:sldId id="751" r:id="rId23"/>
    <p:sldId id="754" r:id="rId24"/>
    <p:sldId id="755" r:id="rId25"/>
    <p:sldId id="757" r:id="rId26"/>
    <p:sldId id="759" r:id="rId27"/>
    <p:sldId id="760" r:id="rId28"/>
    <p:sldId id="761" r:id="rId29"/>
    <p:sldId id="764" r:id="rId30"/>
    <p:sldId id="765" r:id="rId31"/>
    <p:sldId id="763" r:id="rId32"/>
  </p:sldIdLst>
  <p:sldSz cx="9144000" cy="5143500" type="screen16x9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2" userDrawn="1">
          <p15:clr>
            <a:srgbClr val="A4A3A4"/>
          </p15:clr>
        </p15:guide>
        <p15:guide id="2" orient="horz" pos="3061">
          <p15:clr>
            <a:srgbClr val="A4A3A4"/>
          </p15:clr>
        </p15:guide>
        <p15:guide id="3" orient="horz" pos="2618">
          <p15:clr>
            <a:srgbClr val="A4A3A4"/>
          </p15:clr>
        </p15:guide>
        <p15:guide id="4" orient="horz" pos="2822" userDrawn="1">
          <p15:clr>
            <a:srgbClr val="A4A3A4"/>
          </p15:clr>
        </p15:guide>
        <p15:guide id="6" orient="horz" pos="191" userDrawn="1">
          <p15:clr>
            <a:srgbClr val="A4A3A4"/>
          </p15:clr>
        </p15:guide>
        <p15:guide id="7" orient="horz" pos="305" userDrawn="1">
          <p15:clr>
            <a:srgbClr val="A4A3A4"/>
          </p15:clr>
        </p15:guide>
        <p15:guide id="8" pos="5511" userDrawn="1">
          <p15:clr>
            <a:srgbClr val="A4A3A4"/>
          </p15:clr>
        </p15:guide>
        <p15:guide id="9" pos="249" userDrawn="1">
          <p15:clr>
            <a:srgbClr val="A4A3A4"/>
          </p15:clr>
        </p15:guide>
        <p15:guide id="10" pos="4059" userDrawn="1">
          <p15:clr>
            <a:srgbClr val="A4A3A4"/>
          </p15:clr>
        </p15:guide>
        <p15:guide id="11" pos="2313" userDrawn="1">
          <p15:clr>
            <a:srgbClr val="A4A3A4"/>
          </p15:clr>
        </p15:guide>
        <p15:guide id="12" pos="2676" userDrawn="1">
          <p15:clr>
            <a:srgbClr val="A4A3A4"/>
          </p15:clr>
        </p15:guide>
        <p15:guide id="13" pos="3583" userDrawn="1">
          <p15:clr>
            <a:srgbClr val="A4A3A4"/>
          </p15:clr>
        </p15:guide>
        <p15:guide id="14" pos="2562" userDrawn="1">
          <p15:clr>
            <a:srgbClr val="A4A3A4"/>
          </p15:clr>
        </p15:guide>
        <p15:guide id="15" pos="1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33CCCC"/>
    <a:srgbClr val="FF5050"/>
    <a:srgbClr val="009999"/>
    <a:srgbClr val="00A88E"/>
    <a:srgbClr val="99FF99"/>
    <a:srgbClr val="9999FF"/>
    <a:srgbClr val="B154FF"/>
    <a:srgbClr val="00CC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Estilo Escuro 2 - Ênfase 1/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Estilo Escuro 2 - Ênfase 3/Ênfas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Estilo Escuro 2 - Ênfase 5/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Estilo Médio 3 - Ênfas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Estilo Claro 1 - Ênfas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15" autoAdjust="0"/>
    <p:restoredTop sz="94411" autoAdjust="0"/>
  </p:normalViewPr>
  <p:slideViewPr>
    <p:cSldViewPr snapToGrid="0" snapToObjects="1" showGuides="1">
      <p:cViewPr varScale="1">
        <p:scale>
          <a:sx n="93" d="100"/>
          <a:sy n="93" d="100"/>
        </p:scale>
        <p:origin x="654" y="78"/>
      </p:cViewPr>
      <p:guideLst>
        <p:guide orient="horz" pos="962"/>
        <p:guide orient="horz" pos="3061"/>
        <p:guide orient="horz" pos="2618"/>
        <p:guide orient="horz" pos="2822"/>
        <p:guide orient="horz" pos="191"/>
        <p:guide orient="horz" pos="305"/>
        <p:guide pos="5511"/>
        <p:guide pos="249"/>
        <p:guide pos="4059"/>
        <p:guide pos="2313"/>
        <p:guide pos="2676"/>
        <p:guide pos="3583"/>
        <p:guide pos="2562"/>
        <p:guide pos="1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3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pt-BR" b="1" dirty="0"/>
              <a:t>Controle de </a:t>
            </a:r>
            <a:r>
              <a:rPr lang="pt-BR" b="1" dirty="0" err="1"/>
              <a:t>DMA’s</a:t>
            </a:r>
            <a:endParaRPr lang="pt-BR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Plan1!$B$2</c:f>
              <c:strCache>
                <c:ptCount val="1"/>
                <c:pt idx="0">
                  <c:v>Previsto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16/02/2018 a 15/03/2018</c:v>
                </c:pt>
                <c:pt idx="1">
                  <c:v>16/03/2018 a 15/04/2018</c:v>
                </c:pt>
                <c:pt idx="2">
                  <c:v>16/04/2018 a 15/05/2018</c:v>
                </c:pt>
              </c:strCache>
            </c:strRef>
          </c:cat>
          <c:val>
            <c:numRef>
              <c:f>Plan1!$B$3:$B$5</c:f>
              <c:numCache>
                <c:formatCode>General</c:formatCode>
                <c:ptCount val="3"/>
                <c:pt idx="0">
                  <c:v>4</c:v>
                </c:pt>
                <c:pt idx="1">
                  <c:v>4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Plan1!$C$2</c:f>
              <c:strCache>
                <c:ptCount val="1"/>
                <c:pt idx="0">
                  <c:v>Realizado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16/02/2018 a 15/03/2018</c:v>
                </c:pt>
                <c:pt idx="1">
                  <c:v>16/03/2018 a 15/04/2018</c:v>
                </c:pt>
                <c:pt idx="2">
                  <c:v>16/04/2018 a 15/05/2018</c:v>
                </c:pt>
              </c:strCache>
            </c:strRef>
          </c:cat>
          <c:val>
            <c:numRef>
              <c:f>Plan1!$C$3:$C$5</c:f>
              <c:numCache>
                <c:formatCode>General</c:formatCode>
                <c:ptCount val="3"/>
                <c:pt idx="0">
                  <c:v>4</c:v>
                </c:pt>
                <c:pt idx="1">
                  <c:v>3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588593856"/>
        <c:axId val="-588600928"/>
      </c:barChart>
      <c:catAx>
        <c:axId val="-58859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588600928"/>
        <c:crosses val="autoZero"/>
        <c:auto val="1"/>
        <c:lblAlgn val="ctr"/>
        <c:lblOffset val="100"/>
        <c:noMultiLvlLbl val="0"/>
      </c:catAx>
      <c:valAx>
        <c:axId val="-588600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588593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804462105119844"/>
          <c:y val="0.88478636532634702"/>
          <c:w val="0.40391051692416685"/>
          <c:h val="9.42975169521428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pt-B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pt-BR" b="1" dirty="0" smtClean="0"/>
              <a:t>Quantidade</a:t>
            </a:r>
            <a:r>
              <a:rPr lang="pt-BR" b="1" baseline="0" dirty="0" smtClean="0"/>
              <a:t> de água por ponto e tipologia de uso</a:t>
            </a:r>
            <a:endParaRPr lang="pt-BR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0.18087812352663837"/>
          <c:y val="0.14199814395582744"/>
          <c:w val="0.79167806066320923"/>
          <c:h val="0.5950629325147446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Plan1!$B$2</c:f>
              <c:strCache>
                <c:ptCount val="1"/>
                <c:pt idx="0">
                  <c:v>ETE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Umectação de vias</c:v>
                </c:pt>
                <c:pt idx="1">
                  <c:v>Injeções de concreto</c:v>
                </c:pt>
                <c:pt idx="2">
                  <c:v>Outros</c:v>
                </c:pt>
              </c:strCache>
            </c:strRef>
          </c:cat>
          <c:val>
            <c:numRef>
              <c:f>Plan1!$B$3:$B$5</c:f>
              <c:numCache>
                <c:formatCode>#,##0</c:formatCode>
                <c:ptCount val="3"/>
                <c:pt idx="0">
                  <c:v>20000</c:v>
                </c:pt>
                <c:pt idx="1">
                  <c:v>5000</c:v>
                </c:pt>
                <c:pt idx="2">
                  <c:v>10000</c:v>
                </c:pt>
              </c:numCache>
            </c:numRef>
          </c:val>
        </c:ser>
        <c:ser>
          <c:idx val="1"/>
          <c:order val="1"/>
          <c:tx>
            <c:strRef>
              <c:f>Plan1!$C$2</c:f>
              <c:strCache>
                <c:ptCount val="1"/>
                <c:pt idx="0">
                  <c:v>Pinheirinho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Umectação de vias</c:v>
                </c:pt>
                <c:pt idx="1">
                  <c:v>Injeções de concreto</c:v>
                </c:pt>
                <c:pt idx="2">
                  <c:v>Outros</c:v>
                </c:pt>
              </c:strCache>
            </c:strRef>
          </c:cat>
          <c:val>
            <c:numRef>
              <c:f>Plan1!$C$3:$C$5</c:f>
              <c:numCache>
                <c:formatCode>#,##0</c:formatCode>
                <c:ptCount val="3"/>
                <c:pt idx="0">
                  <c:v>6000</c:v>
                </c:pt>
                <c:pt idx="1">
                  <c:v>8000</c:v>
                </c:pt>
                <c:pt idx="2">
                  <c:v>10000</c:v>
                </c:pt>
              </c:numCache>
            </c:numRef>
          </c:val>
        </c:ser>
        <c:ser>
          <c:idx val="2"/>
          <c:order val="2"/>
          <c:tx>
            <c:strRef>
              <c:f>Plan1!$D$2</c:f>
              <c:strCache>
                <c:ptCount val="1"/>
                <c:pt idx="0">
                  <c:v>Dique S3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Umectação de vias</c:v>
                </c:pt>
                <c:pt idx="1">
                  <c:v>Injeções de concreto</c:v>
                </c:pt>
                <c:pt idx="2">
                  <c:v>Outros</c:v>
                </c:pt>
              </c:strCache>
            </c:strRef>
          </c:cat>
          <c:val>
            <c:numRef>
              <c:f>Plan1!$D$3:$D$5</c:f>
              <c:numCache>
                <c:formatCode>#,##0</c:formatCode>
                <c:ptCount val="3"/>
                <c:pt idx="0">
                  <c:v>5000</c:v>
                </c:pt>
                <c:pt idx="1">
                  <c:v>5000</c:v>
                </c:pt>
                <c:pt idx="2">
                  <c:v>15000</c:v>
                </c:pt>
              </c:numCache>
            </c:numRef>
          </c:val>
        </c:ser>
        <c:ser>
          <c:idx val="3"/>
          <c:order val="3"/>
          <c:tx>
            <c:strRef>
              <c:f>Plan1!$E$2</c:f>
              <c:strCache>
                <c:ptCount val="1"/>
                <c:pt idx="0">
                  <c:v>Fonseca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Plan1!$A$3:$A$5</c:f>
              <c:strCache>
                <c:ptCount val="3"/>
                <c:pt idx="0">
                  <c:v>Umectação de vias</c:v>
                </c:pt>
                <c:pt idx="1">
                  <c:v>Injeções de concreto</c:v>
                </c:pt>
                <c:pt idx="2">
                  <c:v>Outros</c:v>
                </c:pt>
              </c:strCache>
            </c:strRef>
          </c:cat>
          <c:val>
            <c:numRef>
              <c:f>Plan1!$E$3:$E$5</c:f>
              <c:numCache>
                <c:formatCode>#,##0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Plan1!$F$2</c:f>
              <c:strCache>
                <c:ptCount val="1"/>
                <c:pt idx="0">
                  <c:v>Santarém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Umectação de vias</c:v>
                </c:pt>
                <c:pt idx="1">
                  <c:v>Injeções de concreto</c:v>
                </c:pt>
                <c:pt idx="2">
                  <c:v>Outros</c:v>
                </c:pt>
              </c:strCache>
            </c:strRef>
          </c:cat>
          <c:val>
            <c:numRef>
              <c:f>Plan1!$F$3:$F$5</c:f>
              <c:numCache>
                <c:formatCode>#,##0</c:formatCode>
                <c:ptCount val="3"/>
                <c:pt idx="0">
                  <c:v>5000</c:v>
                </c:pt>
                <c:pt idx="1">
                  <c:v>9000</c:v>
                </c:pt>
                <c:pt idx="2">
                  <c:v>12000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-466490208"/>
        <c:axId val="-466489664"/>
      </c:barChart>
      <c:catAx>
        <c:axId val="-466490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466489664"/>
        <c:crosses val="autoZero"/>
        <c:auto val="1"/>
        <c:lblAlgn val="ctr"/>
        <c:lblOffset val="100"/>
        <c:noMultiLvlLbl val="0"/>
      </c:catAx>
      <c:valAx>
        <c:axId val="-466489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r>
                  <a:rPr lang="pt-BR" smtClean="0"/>
                  <a:t>Quantidade (l)</a:t>
                </a:r>
                <a:endParaRPr lang="pt-B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pPr>
              <a:endParaRPr lang="pt-BR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466490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7747780269804831"/>
          <c:w val="1"/>
          <c:h val="6.52937835605121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pt-B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pt-BR" b="1" dirty="0" smtClean="0"/>
              <a:t>Quantidade</a:t>
            </a:r>
            <a:r>
              <a:rPr lang="pt-BR" b="1" baseline="0" dirty="0" smtClean="0"/>
              <a:t> </a:t>
            </a:r>
            <a:r>
              <a:rPr lang="pt-BR" b="1" baseline="0" smtClean="0"/>
              <a:t>de água </a:t>
            </a:r>
            <a:r>
              <a:rPr lang="pt-BR" b="1" baseline="0" dirty="0" smtClean="0"/>
              <a:t>captada </a:t>
            </a:r>
            <a:r>
              <a:rPr lang="pt-BR" b="1" baseline="0" smtClean="0"/>
              <a:t>por localidade</a:t>
            </a:r>
            <a:endParaRPr lang="pt-BR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0.18236353513620787"/>
          <c:y val="0.11441425636347333"/>
          <c:w val="0.78996727429952085"/>
          <c:h val="0.6230170147457664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Plan1!$B$2</c:f>
              <c:strCache>
                <c:ptCount val="1"/>
                <c:pt idx="0">
                  <c:v>Bacia de Macacos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bg2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bg2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Plan1!$A$3:$A$4</c:f>
              <c:strCache>
                <c:ptCount val="2"/>
                <c:pt idx="0">
                  <c:v>Caixas d'água</c:v>
                </c:pt>
                <c:pt idx="1">
                  <c:v>Banheiros hidráulicos</c:v>
                </c:pt>
              </c:strCache>
            </c:strRef>
          </c:cat>
          <c:val>
            <c:numRef>
              <c:f>Plan1!$B$3:$B$4</c:f>
              <c:numCache>
                <c:formatCode>#,##0</c:formatCode>
                <c:ptCount val="2"/>
                <c:pt idx="0">
                  <c:v>20000</c:v>
                </c:pt>
                <c:pt idx="1">
                  <c:v>5000</c:v>
                </c:pt>
              </c:numCache>
            </c:numRef>
          </c:val>
        </c:ser>
        <c:ser>
          <c:idx val="1"/>
          <c:order val="1"/>
          <c:tx>
            <c:strRef>
              <c:f>Plan1!$C$2</c:f>
              <c:strCache>
                <c:ptCount val="1"/>
                <c:pt idx="0">
                  <c:v>Santa Bárbara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Plan1!$A$3:$A$4</c:f>
              <c:strCache>
                <c:ptCount val="2"/>
                <c:pt idx="0">
                  <c:v>Caixas d'água</c:v>
                </c:pt>
                <c:pt idx="1">
                  <c:v>Banheiros hidráulicos</c:v>
                </c:pt>
              </c:strCache>
            </c:strRef>
          </c:cat>
          <c:val>
            <c:numRef>
              <c:f>Plan1!$C$3:$C$4</c:f>
              <c:numCache>
                <c:formatCode>#,##0</c:formatCode>
                <c:ptCount val="2"/>
                <c:pt idx="0">
                  <c:v>6000</c:v>
                </c:pt>
                <c:pt idx="1">
                  <c:v>8000</c:v>
                </c:pt>
              </c:numCache>
            </c:numRef>
          </c:val>
        </c:ser>
        <c:ser>
          <c:idx val="2"/>
          <c:order val="2"/>
          <c:tx>
            <c:strRef>
              <c:f>Plan1!$D$2</c:f>
              <c:strCache>
                <c:ptCount val="1"/>
                <c:pt idx="0">
                  <c:v>Mariana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Plan1!$A$3:$A$4</c:f>
              <c:strCache>
                <c:ptCount val="2"/>
                <c:pt idx="0">
                  <c:v>Caixas d'água</c:v>
                </c:pt>
                <c:pt idx="1">
                  <c:v>Banheiros hidráulicos</c:v>
                </c:pt>
              </c:strCache>
            </c:strRef>
          </c:cat>
          <c:val>
            <c:numRef>
              <c:f>Plan1!$D$3:$D$4</c:f>
              <c:numCache>
                <c:formatCode>#,##0</c:formatCode>
                <c:ptCount val="2"/>
                <c:pt idx="0">
                  <c:v>5000</c:v>
                </c:pt>
                <c:pt idx="1">
                  <c:v>5000</c:v>
                </c:pt>
              </c:numCache>
            </c:numRef>
          </c:val>
        </c:ser>
        <c:ser>
          <c:idx val="3"/>
          <c:order val="3"/>
          <c:tx>
            <c:strRef>
              <c:f>Plan1!$E$2</c:f>
              <c:strCache>
                <c:ptCount val="1"/>
                <c:pt idx="0">
                  <c:v>Outros (Especificar)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Plan1!$A$3:$A$4</c:f>
              <c:strCache>
                <c:ptCount val="2"/>
                <c:pt idx="0">
                  <c:v>Caixas d'água</c:v>
                </c:pt>
                <c:pt idx="1">
                  <c:v>Banheiros hidráulicos</c:v>
                </c:pt>
              </c:strCache>
            </c:strRef>
          </c:cat>
          <c:val>
            <c:numRef>
              <c:f>Plan1!$E$3:$E$4</c:f>
              <c:numCache>
                <c:formatCode>#,##0</c:formatCode>
                <c:ptCount val="2"/>
                <c:pt idx="0">
                  <c:v>5000</c:v>
                </c:pt>
                <c:pt idx="1">
                  <c:v>9000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-588604192"/>
        <c:axId val="-588593312"/>
      </c:barChart>
      <c:catAx>
        <c:axId val="-588604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588593312"/>
        <c:crosses val="autoZero"/>
        <c:auto val="1"/>
        <c:lblAlgn val="ctr"/>
        <c:lblOffset val="100"/>
        <c:noMultiLvlLbl val="0"/>
      </c:catAx>
      <c:valAx>
        <c:axId val="-588593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r>
                  <a:rPr lang="pt-BR" smtClean="0"/>
                  <a:t>Quantidade</a:t>
                </a:r>
                <a:r>
                  <a:rPr lang="pt-BR" baseline="0" smtClean="0"/>
                  <a:t> (l)</a:t>
                </a:r>
                <a:endParaRPr lang="pt-B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pPr>
              <a:endParaRPr lang="pt-BR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588604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6567374479023999E-2"/>
          <c:y val="0.86591267938386696"/>
          <c:w val="0.94938043394084715"/>
          <c:h val="9.7880177500032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pt-B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pt-BR" b="1" dirty="0" smtClean="0"/>
              <a:t>Geração</a:t>
            </a:r>
            <a:r>
              <a:rPr lang="pt-BR" b="1" baseline="0" dirty="0" smtClean="0"/>
              <a:t> de </a:t>
            </a:r>
            <a:r>
              <a:rPr lang="pt-BR" b="1" baseline="0" smtClean="0"/>
              <a:t>Efluentes </a:t>
            </a:r>
            <a:endParaRPr lang="pt-BR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Plan1!$B$2</c:f>
              <c:strCache>
                <c:ptCount val="1"/>
                <c:pt idx="0">
                  <c:v>Banheiros Hidráulicos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Plan1!$A$3</c:f>
              <c:numCache>
                <c:formatCode>General</c:formatCode>
                <c:ptCount val="1"/>
              </c:numCache>
            </c:numRef>
          </c:cat>
          <c:val>
            <c:numRef>
              <c:f>Plan1!$B$3</c:f>
              <c:numCache>
                <c:formatCode>#,##0</c:formatCode>
                <c:ptCount val="1"/>
                <c:pt idx="0">
                  <c:v>20000</c:v>
                </c:pt>
              </c:numCache>
            </c:numRef>
          </c:val>
        </c:ser>
        <c:ser>
          <c:idx val="1"/>
          <c:order val="1"/>
          <c:tx>
            <c:strRef>
              <c:f>Plan1!$C$2</c:f>
              <c:strCache>
                <c:ptCount val="1"/>
                <c:pt idx="0">
                  <c:v>Tanque Séptico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Plan1!$A$3</c:f>
              <c:numCache>
                <c:formatCode>General</c:formatCode>
                <c:ptCount val="1"/>
              </c:numCache>
            </c:numRef>
          </c:cat>
          <c:val>
            <c:numRef>
              <c:f>Plan1!$C$3</c:f>
              <c:numCache>
                <c:formatCode>#,##0</c:formatCode>
                <c:ptCount val="1"/>
                <c:pt idx="0">
                  <c:v>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-100"/>
        <c:axId val="-588607456"/>
        <c:axId val="-588592224"/>
      </c:barChart>
      <c:catAx>
        <c:axId val="-58860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588592224"/>
        <c:crosses val="autoZero"/>
        <c:auto val="1"/>
        <c:lblAlgn val="ctr"/>
        <c:lblOffset val="100"/>
        <c:noMultiLvlLbl val="0"/>
      </c:catAx>
      <c:valAx>
        <c:axId val="-588592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r>
                  <a:rPr lang="pt-BR" smtClean="0"/>
                  <a:t>Quantidade (l)</a:t>
                </a:r>
                <a:endParaRPr lang="pt-B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pPr>
              <a:endParaRPr lang="pt-BR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588607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503637498348663"/>
          <c:y val="0.90936123081133713"/>
          <c:w val="0.62708348311733741"/>
          <c:h val="6.52938400988708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pt-B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Avaliação de Desempenho Mensal</a:t>
            </a:r>
            <a:endParaRPr lang="pt-BR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Plan1!$C$1</c:f>
              <c:strCache>
                <c:ptCount val="1"/>
                <c:pt idx="0">
                  <c:v>Nota Alcançada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Plan1!$A$2:$A$4</c:f>
              <c:strCache>
                <c:ptCount val="3"/>
                <c:pt idx="0">
                  <c:v>16/02/2018 a 15/03/2018</c:v>
                </c:pt>
                <c:pt idx="1">
                  <c:v>16/03/2018 a 15/04/2018</c:v>
                </c:pt>
                <c:pt idx="2">
                  <c:v>16/04/2018 a 15/05/2018</c:v>
                </c:pt>
              </c:strCache>
            </c:strRef>
          </c:cat>
          <c:val>
            <c:numRef>
              <c:f>Plan1!$C$2:$C$4</c:f>
              <c:numCache>
                <c:formatCode>0%</c:formatCode>
                <c:ptCount val="3"/>
                <c:pt idx="0">
                  <c:v>0.9</c:v>
                </c:pt>
                <c:pt idx="1">
                  <c:v>0.85</c:v>
                </c:pt>
                <c:pt idx="2">
                  <c:v>0.95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588592768"/>
        <c:axId val="-588603104"/>
      </c:barChart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Meta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Plan1!$A$2:$A$4</c:f>
              <c:strCache>
                <c:ptCount val="3"/>
                <c:pt idx="0">
                  <c:v>16/02/2018 a 15/03/2018</c:v>
                </c:pt>
                <c:pt idx="1">
                  <c:v>16/03/2018 a 15/04/2018</c:v>
                </c:pt>
                <c:pt idx="2">
                  <c:v>16/04/2018 a 15/05/2018</c:v>
                </c:pt>
              </c:strCache>
            </c:strRef>
          </c:cat>
          <c:val>
            <c:numRef>
              <c:f>Plan1!$B$2:$B$4</c:f>
              <c:numCache>
                <c:formatCode>0%</c:formatCode>
                <c:ptCount val="3"/>
                <c:pt idx="0">
                  <c:v>0.8</c:v>
                </c:pt>
                <c:pt idx="1">
                  <c:v>0.8</c:v>
                </c:pt>
                <c:pt idx="2">
                  <c:v>0.8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588592768"/>
        <c:axId val="-588603104"/>
      </c:lineChart>
      <c:catAx>
        <c:axId val="-588592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588603104"/>
        <c:crosses val="autoZero"/>
        <c:auto val="1"/>
        <c:lblAlgn val="ctr"/>
        <c:lblOffset val="100"/>
        <c:noMultiLvlLbl val="0"/>
      </c:catAx>
      <c:valAx>
        <c:axId val="-58860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588592768"/>
        <c:crosses val="autoZero"/>
        <c:crossBetween val="between"/>
      </c:valAx>
      <c:spPr>
        <a:noFill/>
        <a:ln>
          <a:solidFill>
            <a:schemeClr val="accent1">
              <a:shade val="95000"/>
              <a:satMod val="105000"/>
            </a:schemeClr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pt-BR" sz="1200" b="1" i="0" dirty="0"/>
              <a:t>HHT </a:t>
            </a:r>
            <a:r>
              <a:rPr lang="pt-BR" sz="1200" b="1" i="0" u="none" strike="noStrike" kern="1200" spc="0" baseline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Trimestral</a:t>
            </a:r>
            <a:endParaRPr lang="pt-BR" sz="1200" b="1" i="0" u="none" strike="noStrike" kern="1200" spc="0" baseline="0" dirty="0">
              <a:solidFill>
                <a:srgbClr val="000000">
                  <a:lumMod val="65000"/>
                  <a:lumOff val="3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0.10904701864162523"/>
          <c:y val="0.14495094273581438"/>
          <c:w val="0.8769213302642721"/>
          <c:h val="0.55454817759057773"/>
        </c:manualLayout>
      </c:layout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Meta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4.790336984545835E-2"/>
                  <c:y val="6.4013818995060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5833329128804889E-2"/>
                  <c:y val="6.754218941547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2569891876346503E-2"/>
                  <c:y val="5.06567472354016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94183118986473"/>
                      <c:h val="6.6624232546829684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Plan1!$A$2:$A$4</c:f>
              <c:strCache>
                <c:ptCount val="3"/>
                <c:pt idx="0">
                  <c:v>16/02/2018 a 15/03/2018</c:v>
                </c:pt>
                <c:pt idx="1">
                  <c:v>16/03/2018 a 15/04/2018</c:v>
                </c:pt>
                <c:pt idx="2">
                  <c:v>16/04/2018 a 15/05/2018</c:v>
                </c:pt>
              </c:strCache>
            </c:strRef>
          </c:cat>
          <c:val>
            <c:numRef>
              <c:f>Plan1!$B$2:$B$4</c:f>
              <c:numCache>
                <c:formatCode>0.00%</c:formatCode>
                <c:ptCount val="3"/>
                <c:pt idx="0">
                  <c:v>5.0000000000000001E-3</c:v>
                </c:pt>
                <c:pt idx="1">
                  <c:v>5.0000000000000001E-3</c:v>
                </c:pt>
                <c:pt idx="2">
                  <c:v>5.0000000000000001E-3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HHT no período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5416666666666666E-2"/>
                  <c:y val="-3.4375000000000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05"/>
                  <c:y val="-5.00000000000000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3245347856877128E-2"/>
                  <c:y val="-5.43854257335241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6602909197321868E-2"/>
                      <c:h val="6.0373964353656558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Plan1!$A$2:$A$4</c:f>
              <c:strCache>
                <c:ptCount val="3"/>
                <c:pt idx="0">
                  <c:v>16/02/2018 a 15/03/2018</c:v>
                </c:pt>
                <c:pt idx="1">
                  <c:v>16/03/2018 a 15/04/2018</c:v>
                </c:pt>
                <c:pt idx="2">
                  <c:v>16/04/2018 a 15/05/2018</c:v>
                </c:pt>
              </c:strCache>
            </c:strRef>
          </c:cat>
          <c:val>
            <c:numRef>
              <c:f>Plan1!$C$2:$C$4</c:f>
              <c:numCache>
                <c:formatCode>0.00%</c:formatCode>
                <c:ptCount val="3"/>
                <c:pt idx="0">
                  <c:v>0.01</c:v>
                </c:pt>
                <c:pt idx="1">
                  <c:v>8.0000000000000002E-3</c:v>
                </c:pt>
                <c:pt idx="2">
                  <c:v>5.4999999999999997E-3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471019904"/>
        <c:axId val="-471019360"/>
      </c:lineChart>
      <c:catAx>
        <c:axId val="-47101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471019360"/>
        <c:crosses val="autoZero"/>
        <c:auto val="1"/>
        <c:lblAlgn val="ctr"/>
        <c:lblOffset val="100"/>
        <c:noMultiLvlLbl val="0"/>
      </c:catAx>
      <c:valAx>
        <c:axId val="-47101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471019904"/>
        <c:crosses val="autoZero"/>
        <c:crossBetween val="between"/>
      </c:valAx>
      <c:spPr>
        <a:noFill/>
        <a:ln>
          <a:solidFill>
            <a:schemeClr val="accent1">
              <a:shade val="95000"/>
              <a:satMod val="10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0.18030037264682919"/>
          <c:y val="0.91007724804776402"/>
          <c:w val="0.60501041426714952"/>
          <c:h val="8.99227519522359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pt-BR" b="1" dirty="0" smtClean="0"/>
              <a:t>Inspeções</a:t>
            </a:r>
            <a:r>
              <a:rPr lang="pt-BR" b="1" baseline="0" dirty="0" smtClean="0"/>
              <a:t> Ambientais</a:t>
            </a:r>
            <a:endParaRPr lang="pt-BR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8.8429407643378047E-2"/>
          <c:y val="0.10828698730435719"/>
          <c:w val="0.88143592035645624"/>
          <c:h val="0.559341079140707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Plan1!$B$2</c:f>
              <c:strCache>
                <c:ptCount val="1"/>
                <c:pt idx="0">
                  <c:v>Realizadas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Plan1!$A$3:$A$4</c:f>
              <c:strCache>
                <c:ptCount val="2"/>
                <c:pt idx="0">
                  <c:v>Fundação Renova</c:v>
                </c:pt>
                <c:pt idx="1">
                  <c:v>Empresa</c:v>
                </c:pt>
              </c:strCache>
            </c:strRef>
          </c:cat>
          <c:val>
            <c:numRef>
              <c:f>Plan1!$B$3:$B$4</c:f>
              <c:numCache>
                <c:formatCode>General</c:formatCode>
                <c:ptCount val="2"/>
                <c:pt idx="0">
                  <c:v>4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Plan1!$C$2</c:f>
              <c:strCache>
                <c:ptCount val="1"/>
                <c:pt idx="0">
                  <c:v>Desvios Levantados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Plan1!$A$3:$A$4</c:f>
              <c:strCache>
                <c:ptCount val="2"/>
                <c:pt idx="0">
                  <c:v>Fundação Renova</c:v>
                </c:pt>
                <c:pt idx="1">
                  <c:v>Empresa</c:v>
                </c:pt>
              </c:strCache>
            </c:strRef>
          </c:cat>
          <c:val>
            <c:numRef>
              <c:f>Plan1!$C$3:$C$4</c:f>
              <c:numCache>
                <c:formatCode>General</c:formatCode>
                <c:ptCount val="2"/>
                <c:pt idx="0">
                  <c:v>4</c:v>
                </c:pt>
                <c:pt idx="1">
                  <c:v>4</c:v>
                </c:pt>
              </c:numCache>
            </c:numRef>
          </c:val>
        </c:ser>
        <c:ser>
          <c:idx val="2"/>
          <c:order val="2"/>
          <c:tx>
            <c:strRef>
              <c:f>Plan1!$D$2</c:f>
              <c:strCache>
                <c:ptCount val="1"/>
                <c:pt idx="0">
                  <c:v>Tratados 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Plan1!$A$3:$A$4</c:f>
              <c:strCache>
                <c:ptCount val="2"/>
                <c:pt idx="0">
                  <c:v>Fundação Renova</c:v>
                </c:pt>
                <c:pt idx="1">
                  <c:v>Empresa</c:v>
                </c:pt>
              </c:strCache>
            </c:strRef>
          </c:cat>
          <c:val>
            <c:numRef>
              <c:f>Plan1!$D$3:$D$4</c:f>
              <c:numCache>
                <c:formatCode>General</c:formatCode>
                <c:ptCount val="2"/>
                <c:pt idx="0">
                  <c:v>3</c:v>
                </c:pt>
                <c:pt idx="1">
                  <c:v>4</c:v>
                </c:pt>
              </c:numCache>
            </c:numRef>
          </c:val>
        </c:ser>
        <c:ser>
          <c:idx val="3"/>
          <c:order val="3"/>
          <c:tx>
            <c:strRef>
              <c:f>Plan1!$E$2</c:f>
              <c:strCache>
                <c:ptCount val="1"/>
                <c:pt idx="0">
                  <c:v>Pendentes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Plan1!$A$3:$A$4</c:f>
              <c:strCache>
                <c:ptCount val="2"/>
                <c:pt idx="0">
                  <c:v>Fundação Renova</c:v>
                </c:pt>
                <c:pt idx="1">
                  <c:v>Empresa</c:v>
                </c:pt>
              </c:strCache>
            </c:strRef>
          </c:cat>
          <c:val>
            <c:numRef>
              <c:f>Plan1!$E$3:$E$4</c:f>
              <c:numCache>
                <c:formatCode>General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471021536"/>
        <c:axId val="-471018816"/>
      </c:barChart>
      <c:catAx>
        <c:axId val="-47102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471018816"/>
        <c:crosses val="autoZero"/>
        <c:auto val="1"/>
        <c:lblAlgn val="ctr"/>
        <c:lblOffset val="100"/>
        <c:noMultiLvlLbl val="0"/>
      </c:catAx>
      <c:valAx>
        <c:axId val="-471018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471021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2768489789156523E-3"/>
          <c:y val="0.81212706810621627"/>
          <c:w val="0.96135417759591513"/>
          <c:h val="0.108587337834681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200" b="1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en-US" sz="1200" b="1" i="0" u="none" strike="noStrike" kern="1200" spc="0" baseline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Inspeções</a:t>
            </a:r>
            <a:r>
              <a:rPr lang="en-US" sz="1200" b="1" i="0" u="none" strike="noStrike" kern="1200" spc="0" baseline="0" dirty="0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200" b="1" i="0" u="none" strike="noStrike" kern="1200" spc="0" baseline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Realizadas</a:t>
            </a:r>
            <a:r>
              <a:rPr lang="en-US" sz="1200" b="1" i="0" u="none" strike="noStrike" kern="1200" spc="0" baseline="0" dirty="0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en-US" sz="1200" b="1" i="0" u="none" strike="noStrike" kern="1200" spc="0" baseline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Tipologia</a:t>
            </a:r>
            <a:r>
              <a:rPr lang="en-US" sz="1200" b="1" i="0" u="none" strike="noStrike" kern="1200" spc="0" baseline="0" dirty="0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c:rich>
      </c:tx>
      <c:layout>
        <c:manualLayout>
          <c:xMode val="edge"/>
          <c:yMode val="edge"/>
          <c:x val="0.1539220260296136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200" b="1" i="0" u="none" strike="noStrike" kern="1200" spc="0" baseline="0">
              <a:solidFill>
                <a:srgbClr val="000000">
                  <a:lumMod val="65000"/>
                  <a:lumOff val="3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7.395660199467885E-2"/>
          <c:y val="0.11374904488128587"/>
          <c:w val="0.71425540609647442"/>
          <c:h val="0.5236446785532724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Fundação Renova </c:v>
                </c:pt>
              </c:strCache>
            </c:strRef>
          </c:tx>
          <c:spPr>
            <a:solidFill>
              <a:schemeClr val="bg1">
                <a:lumMod val="2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Plan1!$A$2:$A$8</c:f>
              <c:strCache>
                <c:ptCount val="7"/>
                <c:pt idx="0">
                  <c:v>Organização e Limpeza</c:v>
                </c:pt>
                <c:pt idx="1">
                  <c:v>Gestão de Resíduos</c:v>
                </c:pt>
                <c:pt idx="2">
                  <c:v>Regulamentação </c:v>
                </c:pt>
                <c:pt idx="3">
                  <c:v>Produtos Químicos</c:v>
                </c:pt>
                <c:pt idx="4">
                  <c:v>Recursos Hídricos</c:v>
                </c:pt>
                <c:pt idx="5">
                  <c:v>Emissões Atmosféricas</c:v>
                </c:pt>
                <c:pt idx="6">
                  <c:v>Áreas Verdes</c:v>
                </c:pt>
              </c:strCache>
            </c:strRef>
          </c:cat>
          <c:val>
            <c:numRef>
              <c:f>Plan1!$B$2:$B$8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4</c:v>
                </c:pt>
                <c:pt idx="4">
                  <c:v>2</c:v>
                </c:pt>
                <c:pt idx="5">
                  <c:v>6</c:v>
                </c:pt>
                <c:pt idx="6">
                  <c:v>6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Empresa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Plan1!$A$2:$A$8</c:f>
              <c:strCache>
                <c:ptCount val="7"/>
                <c:pt idx="0">
                  <c:v>Organização e Limpeza</c:v>
                </c:pt>
                <c:pt idx="1">
                  <c:v>Gestão de Resíduos</c:v>
                </c:pt>
                <c:pt idx="2">
                  <c:v>Regulamentação </c:v>
                </c:pt>
                <c:pt idx="3">
                  <c:v>Produtos Químicos</c:v>
                </c:pt>
                <c:pt idx="4">
                  <c:v>Recursos Hídricos</c:v>
                </c:pt>
                <c:pt idx="5">
                  <c:v>Emissões Atmosféricas</c:v>
                </c:pt>
                <c:pt idx="6">
                  <c:v>Áreas Verdes</c:v>
                </c:pt>
              </c:strCache>
            </c:strRef>
          </c:cat>
          <c:val>
            <c:numRef>
              <c:f>Plan1!$C$2:$C$8</c:f>
              <c:numCache>
                <c:formatCode>General</c:formatCode>
                <c:ptCount val="7"/>
                <c:pt idx="2">
                  <c:v>4</c:v>
                </c:pt>
                <c:pt idx="4">
                  <c:v>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471022080"/>
        <c:axId val="-471020992"/>
      </c:barChart>
      <c:catAx>
        <c:axId val="-471022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471020992"/>
        <c:crosses val="autoZero"/>
        <c:auto val="1"/>
        <c:lblAlgn val="ctr"/>
        <c:lblOffset val="100"/>
        <c:noMultiLvlLbl val="0"/>
      </c:catAx>
      <c:valAx>
        <c:axId val="-47102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471022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2112088812063078"/>
          <c:y val="0.3845895753957157"/>
          <c:w val="0.17484540809902235"/>
          <c:h val="0.210282156334257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pt-BR" b="1" dirty="0" smtClean="0"/>
              <a:t>Ocorrências Ambientais</a:t>
            </a:r>
            <a:endParaRPr lang="pt-BR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Plan1!$B$2</c:f>
              <c:strCache>
                <c:ptCount val="1"/>
                <c:pt idx="0">
                  <c:v>Nº de Ocorrências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16/02/2018 a 15/03/2018</c:v>
                </c:pt>
                <c:pt idx="1">
                  <c:v>16/03/2018 a 15/04/2018</c:v>
                </c:pt>
                <c:pt idx="2">
                  <c:v>16/04/2018 a 15/05/2018</c:v>
                </c:pt>
              </c:strCache>
            </c:strRef>
          </c:cat>
          <c:val>
            <c:numRef>
              <c:f>Plan1!$B$3:$B$5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466495648"/>
        <c:axId val="-466492928"/>
      </c:barChart>
      <c:catAx>
        <c:axId val="-466495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466492928"/>
        <c:crosses val="autoZero"/>
        <c:auto val="1"/>
        <c:lblAlgn val="ctr"/>
        <c:lblOffset val="100"/>
        <c:noMultiLvlLbl val="0"/>
      </c:catAx>
      <c:valAx>
        <c:axId val="-466492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46649564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597743055473537"/>
          <c:y val="0.93811453128360767"/>
          <c:w val="0.36804513889052931"/>
          <c:h val="6.18854687163922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200" b="1" i="0" u="none" strike="noStrike" kern="1200" spc="0" normalizeH="0" baseline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en-US" sz="1200" b="1" i="0" u="none" strike="noStrike" kern="1200" spc="0" baseline="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Ocorrências</a:t>
            </a:r>
            <a:r>
              <a:rPr lang="en-US" sz="1200" b="1" i="0" u="none" strike="noStrike" kern="1200" spc="0" baseline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200" b="1" i="0" u="none" strike="noStrike" kern="1200" spc="0" baseline="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Ambientais</a:t>
            </a:r>
            <a:r>
              <a:rPr lang="en-US" sz="1200" b="1" i="0" u="none" strike="noStrike" kern="1200" spc="0" baseline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200" b="1" i="0" u="none" strike="noStrike" kern="1200" spc="0" baseline="0" dirty="0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200" b="1" i="0" u="none" strike="noStrike" kern="1200" spc="0" baseline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Tipologia</a:t>
            </a:r>
            <a:r>
              <a:rPr lang="en-US" sz="1200" b="1" i="0" u="none" strike="noStrike" kern="1200" spc="0" baseline="0" dirty="0">
                <a:solidFill>
                  <a:srgbClr val="000000">
                    <a:lumMod val="65000"/>
                    <a:lumOff val="3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200" b="1" i="0" u="none" strike="noStrike" kern="1200" spc="0" normalizeH="0" baseline="0" dirty="0" err="1">
              <a:solidFill>
                <a:srgbClr val="000000">
                  <a:lumMod val="65000"/>
                  <a:lumOff val="3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0.25631322837720938"/>
          <c:y val="0.1738916301647741"/>
          <c:w val="0.50235086519438266"/>
          <c:h val="0.53845703960673374"/>
        </c:manualLayout>
      </c:layout>
      <c:pie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Tipologia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999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66CC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00CC6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rgbClr val="99FF9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rgbClr val="33CCCC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Plan1!$A$2:$A$4</c:f>
              <c:strCache>
                <c:ptCount val="3"/>
                <c:pt idx="0">
                  <c:v>Animais Peçonhentos</c:v>
                </c:pt>
                <c:pt idx="1">
                  <c:v>Transbordamento de Efluentes</c:v>
                </c:pt>
                <c:pt idx="2">
                  <c:v>Vazamento de Óleo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026406918374038"/>
          <c:y val="0.76297144150648177"/>
          <c:w val="0.73874867346875661"/>
          <c:h val="0.19793587805925086"/>
        </c:manualLayout>
      </c:layout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pt-B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pt-BR" b="1" dirty="0" smtClean="0"/>
              <a:t>Não Conformidades</a:t>
            </a:r>
            <a:endParaRPr lang="pt-BR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Plan1!$B$2</c:f>
              <c:strCache>
                <c:ptCount val="1"/>
                <c:pt idx="0">
                  <c:v>Nº de Ocorrências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16/02/2018 a 15/03/2018</c:v>
                </c:pt>
                <c:pt idx="1">
                  <c:v>16/03/2018 a 15/04/2018</c:v>
                </c:pt>
                <c:pt idx="2">
                  <c:v>16/04/2018 a 15/05/2018</c:v>
                </c:pt>
              </c:strCache>
            </c:strRef>
          </c:cat>
          <c:val>
            <c:numRef>
              <c:f>Plan1!$B$3:$B$5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508141584"/>
        <c:axId val="-508142128"/>
      </c:barChart>
      <c:catAx>
        <c:axId val="-50814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508142128"/>
        <c:crosses val="autoZero"/>
        <c:auto val="1"/>
        <c:lblAlgn val="ctr"/>
        <c:lblOffset val="100"/>
        <c:noMultiLvlLbl val="0"/>
      </c:catAx>
      <c:valAx>
        <c:axId val="-508142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50814158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0077767974733721"/>
          <c:y val="0.93514712774196473"/>
          <c:w val="0.39844464050532563"/>
          <c:h val="6.4852872258035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pt-B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pt-BR" b="1" dirty="0" smtClean="0"/>
              <a:t>Geração de Resíduos - </a:t>
            </a:r>
            <a:r>
              <a:rPr lang="pt-BR" b="1" baseline="0" dirty="0" smtClean="0"/>
              <a:t>(kg)</a:t>
            </a:r>
            <a:endParaRPr lang="pt-BR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Plan1!$B$2</c:f>
              <c:strCache>
                <c:ptCount val="1"/>
                <c:pt idx="0">
                  <c:v>Classe I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16/02/2018 a 15/03/2018</c:v>
                </c:pt>
                <c:pt idx="1">
                  <c:v>16/03/2018 a 15/04/2018</c:v>
                </c:pt>
                <c:pt idx="2">
                  <c:v>16/04/2018 a 15/05/2018</c:v>
                </c:pt>
              </c:strCache>
            </c:strRef>
          </c:cat>
          <c:val>
            <c:numRef>
              <c:f>Plan1!$B$3:$B$5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Plan1!$C$2</c:f>
              <c:strCache>
                <c:ptCount val="1"/>
                <c:pt idx="0">
                  <c:v>Classe II-A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16/02/2018 a 15/03/2018</c:v>
                </c:pt>
                <c:pt idx="1">
                  <c:v>16/03/2018 a 15/04/2018</c:v>
                </c:pt>
                <c:pt idx="2">
                  <c:v>16/04/2018 a 15/05/2018</c:v>
                </c:pt>
              </c:strCache>
            </c:strRef>
          </c:cat>
          <c:val>
            <c:numRef>
              <c:f>Plan1!$C$3:$C$5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er>
          <c:idx val="2"/>
          <c:order val="2"/>
          <c:tx>
            <c:strRef>
              <c:f>Plan1!$D$2</c:f>
              <c:strCache>
                <c:ptCount val="1"/>
                <c:pt idx="0">
                  <c:v>Classe II-B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16/02/2018 a 15/03/2018</c:v>
                </c:pt>
                <c:pt idx="1">
                  <c:v>16/03/2018 a 15/04/2018</c:v>
                </c:pt>
                <c:pt idx="2">
                  <c:v>16/04/2018 a 15/05/2018</c:v>
                </c:pt>
              </c:strCache>
            </c:strRef>
          </c:cat>
          <c:val>
            <c:numRef>
              <c:f>Plan1!$D$3:$D$5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-466491840"/>
        <c:axId val="-466492384"/>
      </c:barChart>
      <c:catAx>
        <c:axId val="-466491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466492384"/>
        <c:crosses val="autoZero"/>
        <c:auto val="1"/>
        <c:lblAlgn val="ctr"/>
        <c:lblOffset val="100"/>
        <c:noMultiLvlLbl val="0"/>
      </c:catAx>
      <c:valAx>
        <c:axId val="-466492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pt-BR"/>
          </a:p>
        </c:txPr>
        <c:crossAx val="-466491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108023833596E-2"/>
          <c:y val="0.93940839467573189"/>
          <c:w val="0.89999994058155208"/>
          <c:h val="6.05916539213204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pt-B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pt-BR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Monitoramento</a:t>
            </a:r>
            <a:r>
              <a:rPr lang="pt-BR" sz="1400" b="1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Atmosférico</a:t>
            </a:r>
            <a:endParaRPr lang="pt-BR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Plan1!$B$2</c:f>
              <c:strCache>
                <c:ptCount val="1"/>
                <c:pt idx="0">
                  <c:v>16/02/2018 a 15/03/2018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Plan1!$A$3:$A$5</c:f>
              <c:strCache>
                <c:ptCount val="3"/>
                <c:pt idx="0">
                  <c:v>Liberados no período</c:v>
                </c:pt>
                <c:pt idx="1">
                  <c:v>Renovados no Período</c:v>
                </c:pt>
                <c:pt idx="2">
                  <c:v>Desmobilizados</c:v>
                </c:pt>
              </c:strCache>
            </c:strRef>
          </c:cat>
          <c:val>
            <c:numRef>
              <c:f>Plan1!$B$3:$B$5</c:f>
              <c:numCache>
                <c:formatCode>General</c:formatCode>
                <c:ptCount val="3"/>
                <c:pt idx="0">
                  <c:v>17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588598752"/>
        <c:axId val="-588600384"/>
      </c:barChart>
      <c:catAx>
        <c:axId val="-58859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588600384"/>
        <c:crosses val="autoZero"/>
        <c:auto val="1"/>
        <c:lblAlgn val="ctr"/>
        <c:lblOffset val="100"/>
        <c:noMultiLvlLbl val="0"/>
      </c:catAx>
      <c:valAx>
        <c:axId val="-588600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588598752"/>
        <c:crosses val="autoZero"/>
        <c:crossBetween val="between"/>
      </c:valAx>
      <c:spPr>
        <a:noFill/>
        <a:ln>
          <a:solidFill>
            <a:schemeClr val="accent1">
              <a:shade val="95000"/>
              <a:satMod val="105000"/>
              <a:alpha val="99000"/>
            </a:schemeClr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solidFill>
        <a:schemeClr val="accent1">
          <a:shade val="95000"/>
          <a:satMod val="105000"/>
        </a:schemeClr>
      </a:solidFill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F17C1-D4CA-481F-A952-44E6CA761545}" type="datetimeFigureOut">
              <a:rPr lang="pt-BR" smtClean="0"/>
              <a:t>30/05/2018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01A5C-6FDB-40D8-A055-AAEA156C829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3041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C9EA4-B861-DE4E-89AA-A44EC068A438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8AA9B-E652-8F46-A15F-7A6A8161981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18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08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34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790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752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457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30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979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19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442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710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3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06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60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76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8AA9B-E652-8F46-A15F-7A6A8161981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32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4.png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undacao_Renova_Marca_RGB_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538" y="1804399"/>
            <a:ext cx="5294924" cy="1586223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35622" y="4060133"/>
            <a:ext cx="3504916" cy="30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 spc="-1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Título Verdana 14pt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35338" y="4397375"/>
            <a:ext cx="3505200" cy="28257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000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x-none" dirty="0"/>
              <a:t>MÊS | 2017 VERDANA BOLD CAIXA ALTA 10PT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712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9" name="Table Placeholder 8"/>
          <p:cNvSpPr>
            <a:spLocks noGrp="1"/>
          </p:cNvSpPr>
          <p:nvPr>
            <p:ph type="tbl" sz="quarter" idx="13" hasCustomPrompt="1"/>
          </p:nvPr>
        </p:nvSpPr>
        <p:spPr>
          <a:xfrm>
            <a:off x="4221164" y="1582722"/>
            <a:ext cx="4535486" cy="258446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 baseline="0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12" name="Picture 1" descr="Terra e Águ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391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1" hasCustomPrompt="1"/>
          </p:nvPr>
        </p:nvSpPr>
        <p:spPr>
          <a:xfrm>
            <a:off x="295930" y="1571625"/>
            <a:ext cx="8460720" cy="25955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10" name="Picture 1" descr="Terra e Águ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953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7" name="Chart Placeholder 15"/>
          <p:cNvSpPr>
            <a:spLocks noGrp="1"/>
          </p:cNvSpPr>
          <p:nvPr>
            <p:ph type="chart" sz="quarter" idx="14" hasCustomPrompt="1"/>
          </p:nvPr>
        </p:nvSpPr>
        <p:spPr>
          <a:xfrm>
            <a:off x="295421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8" name="Chart Placeholder 15"/>
          <p:cNvSpPr>
            <a:spLocks noGrp="1"/>
          </p:cNvSpPr>
          <p:nvPr>
            <p:ph type="chart" sz="quarter" idx="15" hasCustomPrompt="1"/>
          </p:nvPr>
        </p:nvSpPr>
        <p:spPr>
          <a:xfrm>
            <a:off x="4983309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11" name="Picture 1" descr="Terra e Águ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941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01625"/>
            <a:ext cx="5378911" cy="36219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495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1438275"/>
            <a:ext cx="3423920" cy="240220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1438276"/>
            <a:ext cx="3423920" cy="2402204"/>
          </a:xfrm>
          <a:prstGeom prst="rect">
            <a:avLst/>
          </a:prstGeom>
          <a:solidFill>
            <a:srgbClr val="2F3192"/>
          </a:solidFill>
          <a:ln>
            <a:noFill/>
          </a:ln>
        </p:spPr>
        <p:txBody>
          <a:bodyPr vert="horz" lIns="720000" tIns="360000" rIns="360000" bIns="360000" anchor="t" anchorCtr="0"/>
          <a:lstStyle>
            <a:lvl1pPr marL="0" indent="0">
              <a:lnSpc>
                <a:spcPct val="115000"/>
              </a:lnSpc>
              <a:buNone/>
              <a:defRPr sz="1600" b="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</a:t>
            </a:r>
            <a:br>
              <a:rPr lang="en-US" dirty="0"/>
            </a:br>
            <a:r>
              <a:rPr lang="en-US" dirty="0"/>
              <a:t>Bold 16pt</a:t>
            </a:r>
          </a:p>
        </p:txBody>
      </p:sp>
    </p:spTree>
    <p:extLst>
      <p:ext uri="{BB962C8B-B14F-4D97-AF65-F5344CB8AC3E}">
        <p14:creationId xmlns:p14="http://schemas.microsoft.com/office/powerpoint/2010/main" val="1190724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/Legenda/Créd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lIns="121899" tIns="60949" rIns="121899" bIns="60949" anchor="ctr"/>
          <a:lstStyle>
            <a:lvl1pPr marL="0" indent="0" algn="ctr">
              <a:buNone/>
              <a:defRPr sz="825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343901"/>
            <a:ext cx="9144000" cy="798410"/>
          </a:xfrm>
          <a:prstGeom prst="rect">
            <a:avLst/>
          </a:prstGeom>
          <a:solidFill>
            <a:schemeClr val="accent3">
              <a:alpha val="80000"/>
            </a:schemeClr>
          </a:solidFill>
        </p:spPr>
        <p:txBody>
          <a:bodyPr vert="horz" lIns="540000" tIns="540000" rIns="1440000" bIns="540000" anchor="ctr"/>
          <a:lstStyle>
            <a:lvl1pPr marL="0" indent="0">
              <a:lnSpc>
                <a:spcPct val="140000"/>
              </a:lnSpc>
              <a:buNone/>
              <a:defRPr sz="900" b="1" spc="0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Legenda</a:t>
            </a:r>
            <a:r>
              <a:rPr lang="en-US" dirty="0"/>
              <a:t> | </a:t>
            </a:r>
            <a:r>
              <a:rPr lang="en-US" dirty="0" err="1"/>
              <a:t>Créditos</a:t>
            </a:r>
            <a:r>
              <a:rPr lang="en-US" dirty="0"/>
              <a:t> da </a:t>
            </a:r>
            <a:r>
              <a:rPr lang="en-US" dirty="0" err="1"/>
              <a:t>imagem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Verdana Bold 12pts</a:t>
            </a:r>
          </a:p>
        </p:txBody>
      </p:sp>
    </p:spTree>
    <p:extLst>
      <p:ext uri="{BB962C8B-B14F-4D97-AF65-F5344CB8AC3E}">
        <p14:creationId xmlns:p14="http://schemas.microsoft.com/office/powerpoint/2010/main" val="1204289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4195097" cy="514349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1" y="298262"/>
            <a:ext cx="34821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3"/>
            <a:ext cx="3486246" cy="2422208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48581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195763" y="0"/>
            <a:ext cx="4948237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9898714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/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1438275"/>
            <a:ext cx="3423920" cy="240220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98244" y="1603775"/>
            <a:ext cx="2768926" cy="9362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15000"/>
              </a:lnSpc>
              <a:buNone/>
              <a:defRPr sz="2400" b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BOLD 24PT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98244" y="2588025"/>
            <a:ext cx="2768926" cy="10759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30000"/>
              </a:lnSpc>
              <a:buNone/>
              <a:defRPr sz="14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14pt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53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abai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9144000" cy="21862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238082" y="276447"/>
            <a:ext cx="3546383" cy="1659563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90000"/>
              </a:lnSpc>
              <a:spcBef>
                <a:spcPts val="0"/>
              </a:spcBef>
              <a:buNone/>
              <a:defRPr sz="1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10pt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2286000"/>
            <a:ext cx="9144000" cy="2857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11494407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15689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243" y="1"/>
            <a:ext cx="9165122" cy="5159964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7" name="Picture 1" descr="Terra e Água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8" y="465058"/>
            <a:ext cx="912765" cy="91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334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edi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pic>
        <p:nvPicPr>
          <p:cNvPr id="6" name="Picture 5" descr="Fundacao_Renova_Marca_RGB_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01" y="474702"/>
            <a:ext cx="2351890" cy="704566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433288" y="1581471"/>
            <a:ext cx="3346530" cy="247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FALE CONOSCO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0800 031 2303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/fale-</a:t>
            </a: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conosco</a:t>
            </a:r>
            <a:endParaRPr lang="cs-CZ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cs-CZ" sz="11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cs-CZ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</a:t>
            </a:r>
          </a:p>
          <a:p>
            <a:pPr rtl="0">
              <a:lnSpc>
                <a:spcPct val="180000"/>
              </a:lnSpc>
            </a:pPr>
            <a:r>
              <a:rPr lang="is-I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0800 721 0717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ouvidoria@fundacaorenova.org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www.canalconfidencial.com.br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fundacaorenova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sp>
        <p:nvSpPr>
          <p:cNvPr id="8" name="Rectangle 6"/>
          <p:cNvSpPr/>
          <p:nvPr userDrawn="1"/>
        </p:nvSpPr>
        <p:spPr>
          <a:xfrm>
            <a:off x="5243290" y="1581471"/>
            <a:ext cx="2267853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SITE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REDES SOCIAIS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Facebook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Youtube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Instagram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LinkedIn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Google Plus</a:t>
            </a:r>
          </a:p>
        </p:txBody>
      </p:sp>
    </p:spTree>
    <p:extLst>
      <p:ext uri="{BB962C8B-B14F-4D97-AF65-F5344CB8AC3E}">
        <p14:creationId xmlns:p14="http://schemas.microsoft.com/office/powerpoint/2010/main" val="32048760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-capa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rca_branc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032" y="1877786"/>
            <a:ext cx="962150" cy="138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2172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1310" y="4611641"/>
            <a:ext cx="2648771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BAD83C5F-2074-8145-BCDC-9C7CDFC8B277}" type="slidenum">
              <a:rPr lang="en-US" sz="675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4"/>
            <a:ext cx="5378911" cy="385212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</p:spTree>
    <p:extLst>
      <p:ext uri="{BB962C8B-B14F-4D97-AF65-F5344CB8AC3E}">
        <p14:creationId xmlns:p14="http://schemas.microsoft.com/office/powerpoint/2010/main" val="40376608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undacao_Renova_Marca_RGB_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538" y="1804399"/>
            <a:ext cx="5294924" cy="1586223"/>
          </a:xfrm>
          <a:prstGeom prst="rect">
            <a:avLst/>
          </a:prstGeom>
        </p:spPr>
      </p:pic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35622" y="4060133"/>
            <a:ext cx="3504916" cy="30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 spc="-1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Título Verdana 14pt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35338" y="4397375"/>
            <a:ext cx="3505200" cy="28257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000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x-none" dirty="0"/>
              <a:t>MÊS | 2017 VERDANA BOLD CAIXA ALTA 10PT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0085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7" name="Picture 1" descr="Infraestrutura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17" y="555625"/>
            <a:ext cx="796583" cy="79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062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7" name="Picture 1" descr="Infraestru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17" y="555625"/>
            <a:ext cx="796583" cy="79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9781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6557533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3"/>
            <a:ext cx="5378911" cy="385212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182498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289228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11" name="Picture 1" descr="Infraestrutur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00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7" name="Picture 1" descr="Terra e Águ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8" y="465058"/>
            <a:ext cx="912765" cy="91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8391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N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89650" y="-53880"/>
            <a:ext cx="3115926" cy="52647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5376738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538080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507163" y="388982"/>
            <a:ext cx="2254250" cy="481875"/>
          </a:xfrm>
          <a:prstGeom prst="rect">
            <a:avLst/>
          </a:prstGeom>
        </p:spPr>
        <p:txBody>
          <a:bodyPr vert="horz" lIns="0" rIns="0"/>
          <a:lstStyle>
            <a:lvl1pPr marL="0" indent="0">
              <a:lnSpc>
                <a:spcPct val="120000"/>
              </a:lnSpc>
              <a:buNone/>
              <a:defRPr sz="18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NOTA 18PT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515034" y="1094800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1.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515034" y="2522038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2.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803334" y="1154114"/>
            <a:ext cx="1953316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803334" y="2581359"/>
            <a:ext cx="1958079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30369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3" hasCustomPrompt="1"/>
          </p:nvPr>
        </p:nvSpPr>
        <p:spPr>
          <a:xfrm>
            <a:off x="4229100" y="1582721"/>
            <a:ext cx="4527550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10" name="Picture 1" descr="Infraestrutur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871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7811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able Placeholder 8"/>
          <p:cNvSpPr>
            <a:spLocks noGrp="1"/>
          </p:cNvSpPr>
          <p:nvPr>
            <p:ph type="tbl" sz="quarter" idx="13" hasCustomPrompt="1"/>
          </p:nvPr>
        </p:nvSpPr>
        <p:spPr>
          <a:xfrm>
            <a:off x="4221164" y="1582722"/>
            <a:ext cx="4535486" cy="258446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 baseline="0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10" name="Picture 1" descr="Infraestrutur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4081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5842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able Placeholder 7"/>
          <p:cNvSpPr>
            <a:spLocks noGrp="1"/>
          </p:cNvSpPr>
          <p:nvPr>
            <p:ph type="tbl" sz="quarter" idx="11" hasCustomPrompt="1"/>
          </p:nvPr>
        </p:nvSpPr>
        <p:spPr>
          <a:xfrm>
            <a:off x="295930" y="1571625"/>
            <a:ext cx="8460720" cy="25955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9" name="Picture 1" descr="Infraestrutur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6559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330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4" hasCustomPrompt="1"/>
          </p:nvPr>
        </p:nvSpPr>
        <p:spPr>
          <a:xfrm>
            <a:off x="295421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7" name="Chart Placeholder 15"/>
          <p:cNvSpPr>
            <a:spLocks noGrp="1"/>
          </p:cNvSpPr>
          <p:nvPr>
            <p:ph type="chart" sz="quarter" idx="15" hasCustomPrompt="1"/>
          </p:nvPr>
        </p:nvSpPr>
        <p:spPr>
          <a:xfrm>
            <a:off x="4983309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pic>
        <p:nvPicPr>
          <p:cNvPr id="10" name="Picture 1" descr="Infraestrutur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871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6802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01625"/>
            <a:ext cx="5378911" cy="36219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2159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" y="1438276"/>
            <a:ext cx="3423920" cy="24022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lIns="720000" tIns="360000" rIns="360000" bIns="360000" anchor="t" anchorCtr="0"/>
          <a:lstStyle>
            <a:lvl1pPr marL="0" indent="0">
              <a:lnSpc>
                <a:spcPct val="115000"/>
              </a:lnSpc>
              <a:buNone/>
              <a:defRPr sz="1600" b="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</a:t>
            </a:r>
            <a:br>
              <a:rPr lang="en-US" dirty="0"/>
            </a:br>
            <a:r>
              <a:rPr lang="en-US" dirty="0"/>
              <a:t>Bold 16pt</a:t>
            </a:r>
          </a:p>
        </p:txBody>
      </p:sp>
    </p:spTree>
    <p:extLst>
      <p:ext uri="{BB962C8B-B14F-4D97-AF65-F5344CB8AC3E}">
        <p14:creationId xmlns:p14="http://schemas.microsoft.com/office/powerpoint/2010/main" val="29307053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/Legenda/Créd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lIns="121899" tIns="60949" rIns="121899" bIns="60949" anchor="ctr"/>
          <a:lstStyle>
            <a:lvl1pPr marL="0" indent="0" algn="ctr">
              <a:buNone/>
              <a:defRPr sz="825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343901"/>
            <a:ext cx="9144000" cy="79841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vert="horz" lIns="540000" tIns="540000" rIns="1440000" bIns="540000" anchor="ctr"/>
          <a:lstStyle>
            <a:lvl1pPr marL="0" indent="0">
              <a:lnSpc>
                <a:spcPct val="140000"/>
              </a:lnSpc>
              <a:buNone/>
              <a:defRPr sz="900" b="1" spc="0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Legenda</a:t>
            </a:r>
            <a:r>
              <a:rPr lang="en-US" dirty="0"/>
              <a:t> | </a:t>
            </a:r>
            <a:r>
              <a:rPr lang="en-US" dirty="0" err="1"/>
              <a:t>Créditos</a:t>
            </a:r>
            <a:r>
              <a:rPr lang="en-US" dirty="0"/>
              <a:t> da </a:t>
            </a:r>
            <a:r>
              <a:rPr lang="en-US" dirty="0" err="1"/>
              <a:t>imagem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Verdana Bold 12pts</a:t>
            </a:r>
          </a:p>
        </p:txBody>
      </p:sp>
    </p:spTree>
    <p:extLst>
      <p:ext uri="{BB962C8B-B14F-4D97-AF65-F5344CB8AC3E}">
        <p14:creationId xmlns:p14="http://schemas.microsoft.com/office/powerpoint/2010/main" val="21980189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" y="0"/>
            <a:ext cx="4195097" cy="51434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1" y="298262"/>
            <a:ext cx="34821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3"/>
            <a:ext cx="3486246" cy="2422208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48581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195763" y="0"/>
            <a:ext cx="4948237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116826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/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1438275"/>
            <a:ext cx="3423920" cy="240220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98244" y="1603775"/>
            <a:ext cx="2768926" cy="9362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15000"/>
              </a:lnSpc>
              <a:buNone/>
              <a:defRPr sz="2400" b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BOLD 24PT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98244" y="2588025"/>
            <a:ext cx="2768926" cy="10759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30000"/>
              </a:lnSpc>
              <a:buNone/>
              <a:defRPr sz="14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14pt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716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1478490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abai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2186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238082" y="276447"/>
            <a:ext cx="3546383" cy="1659563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90000"/>
              </a:lnSpc>
              <a:spcBef>
                <a:spcPts val="0"/>
              </a:spcBef>
              <a:buNone/>
              <a:defRPr sz="1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10pt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2286000"/>
            <a:ext cx="9144000" cy="2857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27642486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3743000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edi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pic>
        <p:nvPicPr>
          <p:cNvPr id="5" name="Picture 4" descr="Fundacao_Renova_Marca_RGB_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01" y="474702"/>
            <a:ext cx="2351890" cy="70456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433288" y="1581471"/>
            <a:ext cx="3325748" cy="247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FALE CONOSCO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0800 031 2303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/fale-</a:t>
            </a: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conosco</a:t>
            </a:r>
            <a:endParaRPr lang="cs-CZ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cs-CZ" sz="11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cs-CZ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</a:t>
            </a:r>
          </a:p>
          <a:p>
            <a:pPr rtl="0">
              <a:lnSpc>
                <a:spcPct val="180000"/>
              </a:lnSpc>
            </a:pPr>
            <a:r>
              <a:rPr lang="is-I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0800 721 0717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ouvidoria@fundacaorenova.org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www.canalconfidencial.com.br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fundacaorenova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88099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7A39D0-FA4A-894D-9EEA-77F40CB773BF}" type="slidenum">
              <a:rPr lang="en-US" sz="700" b="1" smtClean="0">
                <a:solidFill>
                  <a:schemeClr val="accent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00A88E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00A88E"/>
              </a:solidFill>
              <a:latin typeface="Verdana"/>
              <a:cs typeface="Verdana"/>
            </a:endParaRPr>
          </a:p>
        </p:txBody>
      </p:sp>
      <p:sp>
        <p:nvSpPr>
          <p:cNvPr id="9" name="Rectangle 6"/>
          <p:cNvSpPr/>
          <p:nvPr userDrawn="1"/>
        </p:nvSpPr>
        <p:spPr>
          <a:xfrm>
            <a:off x="5243290" y="1581471"/>
            <a:ext cx="2267853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SITE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REDES SOCIAIS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Facebook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Youtube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Instagram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LinkedIn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Google Plus</a:t>
            </a:r>
          </a:p>
        </p:txBody>
      </p:sp>
    </p:spTree>
    <p:extLst>
      <p:ext uri="{BB962C8B-B14F-4D97-AF65-F5344CB8AC3E}">
        <p14:creationId xmlns:p14="http://schemas.microsoft.com/office/powerpoint/2010/main" val="12934023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-cap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rca_branc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032" y="1877786"/>
            <a:ext cx="962150" cy="138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237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undacao_Renova_Marca_RGB_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538" y="1804399"/>
            <a:ext cx="5294924" cy="1586223"/>
          </a:xfrm>
          <a:prstGeom prst="rect">
            <a:avLst/>
          </a:prstGeom>
        </p:spPr>
      </p:pic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35622" y="4060133"/>
            <a:ext cx="3504916" cy="30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 spc="-1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Título Verdana 14pt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35338" y="4397375"/>
            <a:ext cx="3505200" cy="28257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000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x-none" dirty="0"/>
              <a:t>MÊS | 2017 VERDANA BOLD CAIXA ALTA 10PT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0887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6" name="Picture 5" descr="Pessoas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766" y="521107"/>
            <a:ext cx="672661" cy="67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9818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6" name="Picture 5" descr="Pessoas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766" y="521107"/>
            <a:ext cx="672661" cy="67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270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84391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3"/>
            <a:ext cx="5378911" cy="385212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487878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10" name="Picture 5" descr="Pessoa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245" y="361237"/>
            <a:ext cx="270164" cy="27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46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3"/>
            <a:ext cx="5378911" cy="385212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</p:spTree>
    <p:extLst>
      <p:ext uri="{BB962C8B-B14F-4D97-AF65-F5344CB8AC3E}">
        <p14:creationId xmlns:p14="http://schemas.microsoft.com/office/powerpoint/2010/main" val="980211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25356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N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89650" y="-53880"/>
            <a:ext cx="3115926" cy="52647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5376738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538080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507163" y="388982"/>
            <a:ext cx="2254250" cy="481875"/>
          </a:xfrm>
          <a:prstGeom prst="rect">
            <a:avLst/>
          </a:prstGeom>
        </p:spPr>
        <p:txBody>
          <a:bodyPr vert="horz" lIns="0" rIns="0"/>
          <a:lstStyle>
            <a:lvl1pPr marL="0" indent="0">
              <a:lnSpc>
                <a:spcPct val="120000"/>
              </a:lnSpc>
              <a:buNone/>
              <a:defRPr sz="18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NOTA 18PT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515034" y="1094800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1.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515034" y="2522038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2.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803334" y="1154114"/>
            <a:ext cx="1953316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803334" y="2581359"/>
            <a:ext cx="1958079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091954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3" hasCustomPrompt="1"/>
          </p:nvPr>
        </p:nvSpPr>
        <p:spPr>
          <a:xfrm>
            <a:off x="4229100" y="1582721"/>
            <a:ext cx="4527550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11" name="Picture 5" descr="Pessoa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245" y="361237"/>
            <a:ext cx="270164" cy="27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0700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able Placeholder 8"/>
          <p:cNvSpPr>
            <a:spLocks noGrp="1"/>
          </p:cNvSpPr>
          <p:nvPr>
            <p:ph type="tbl" sz="quarter" idx="13" hasCustomPrompt="1"/>
          </p:nvPr>
        </p:nvSpPr>
        <p:spPr>
          <a:xfrm>
            <a:off x="4221164" y="1582722"/>
            <a:ext cx="4535486" cy="258446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 baseline="0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10" name="Picture 5" descr="Pessoa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245" y="361237"/>
            <a:ext cx="270164" cy="27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7688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able Placeholder 7"/>
          <p:cNvSpPr>
            <a:spLocks noGrp="1"/>
          </p:cNvSpPr>
          <p:nvPr>
            <p:ph type="tbl" sz="quarter" idx="11" hasCustomPrompt="1"/>
          </p:nvPr>
        </p:nvSpPr>
        <p:spPr>
          <a:xfrm>
            <a:off x="295930" y="1571625"/>
            <a:ext cx="8460720" cy="25955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9" name="Picture 5" descr="Pessoa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245" y="361237"/>
            <a:ext cx="270164" cy="27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90622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2662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4" hasCustomPrompt="1"/>
          </p:nvPr>
        </p:nvSpPr>
        <p:spPr>
          <a:xfrm>
            <a:off x="295421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7" name="Chart Placeholder 15"/>
          <p:cNvSpPr>
            <a:spLocks noGrp="1"/>
          </p:cNvSpPr>
          <p:nvPr>
            <p:ph type="chart" sz="quarter" idx="15" hasCustomPrompt="1"/>
          </p:nvPr>
        </p:nvSpPr>
        <p:spPr>
          <a:xfrm>
            <a:off x="4983309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pic>
        <p:nvPicPr>
          <p:cNvPr id="10" name="Picture 5" descr="Pessoa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245" y="361237"/>
            <a:ext cx="270164" cy="27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4249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01625"/>
            <a:ext cx="5378911" cy="36219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617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" y="1438276"/>
            <a:ext cx="3423920" cy="24022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lIns="720000" tIns="360000" rIns="360000" bIns="360000" anchor="t" anchorCtr="0"/>
          <a:lstStyle>
            <a:lvl1pPr marL="0" indent="0">
              <a:lnSpc>
                <a:spcPct val="115000"/>
              </a:lnSpc>
              <a:buNone/>
              <a:defRPr sz="1600" b="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</a:t>
            </a:r>
            <a:br>
              <a:rPr lang="en-US" dirty="0"/>
            </a:br>
            <a:r>
              <a:rPr lang="en-US" dirty="0"/>
              <a:t>Bold 16pt</a:t>
            </a:r>
          </a:p>
        </p:txBody>
      </p:sp>
    </p:spTree>
    <p:extLst>
      <p:ext uri="{BB962C8B-B14F-4D97-AF65-F5344CB8AC3E}">
        <p14:creationId xmlns:p14="http://schemas.microsoft.com/office/powerpoint/2010/main" val="19390949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/Legenda/Créd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lIns="121899" tIns="60949" rIns="121899" bIns="60949" anchor="ctr"/>
          <a:lstStyle>
            <a:lvl1pPr marL="0" indent="0" algn="ctr">
              <a:buNone/>
              <a:defRPr sz="825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343901"/>
            <a:ext cx="9144000" cy="798410"/>
          </a:xfrm>
          <a:prstGeom prst="rect">
            <a:avLst/>
          </a:prstGeom>
          <a:solidFill>
            <a:schemeClr val="accent2">
              <a:alpha val="80000"/>
            </a:schemeClr>
          </a:solidFill>
        </p:spPr>
        <p:txBody>
          <a:bodyPr vert="horz" lIns="540000" tIns="540000" rIns="1440000" bIns="540000" anchor="ctr"/>
          <a:lstStyle>
            <a:lvl1pPr marL="0" indent="0">
              <a:lnSpc>
                <a:spcPct val="140000"/>
              </a:lnSpc>
              <a:buNone/>
              <a:defRPr sz="900" b="1" spc="0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Legenda</a:t>
            </a:r>
            <a:r>
              <a:rPr lang="en-US" dirty="0"/>
              <a:t> | </a:t>
            </a:r>
            <a:r>
              <a:rPr lang="en-US" dirty="0" err="1"/>
              <a:t>Créditos</a:t>
            </a:r>
            <a:r>
              <a:rPr lang="en-US" dirty="0"/>
              <a:t> da </a:t>
            </a:r>
            <a:r>
              <a:rPr lang="en-US" dirty="0" err="1"/>
              <a:t>imagem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Verdana Bold 12pts</a:t>
            </a:r>
          </a:p>
        </p:txBody>
      </p:sp>
    </p:spTree>
    <p:extLst>
      <p:ext uri="{BB962C8B-B14F-4D97-AF65-F5344CB8AC3E}">
        <p14:creationId xmlns:p14="http://schemas.microsoft.com/office/powerpoint/2010/main" val="197982324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" y="0"/>
            <a:ext cx="4195097" cy="5143499"/>
          </a:xfrm>
          <a:prstGeom prst="rect">
            <a:avLst/>
          </a:prstGeom>
          <a:solidFill>
            <a:srgbClr val="F26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1" y="298262"/>
            <a:ext cx="34821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3"/>
            <a:ext cx="3486246" cy="2422208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48581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195763" y="0"/>
            <a:ext cx="4948237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91248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392550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/Text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1438275"/>
            <a:ext cx="3423920" cy="2402205"/>
          </a:xfrm>
          <a:prstGeom prst="rect">
            <a:avLst/>
          </a:prstGeom>
          <a:solidFill>
            <a:srgbClr val="F26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98244" y="1603775"/>
            <a:ext cx="2768926" cy="9362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15000"/>
              </a:lnSpc>
              <a:buNone/>
              <a:defRPr sz="2400" b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BOLD 24PT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98244" y="2588025"/>
            <a:ext cx="2768926" cy="10759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30000"/>
              </a:lnSpc>
              <a:buNone/>
              <a:defRPr sz="14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14pt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1686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abai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2186214"/>
          </a:xfrm>
          <a:prstGeom prst="rect">
            <a:avLst/>
          </a:prstGeom>
          <a:solidFill>
            <a:srgbClr val="F266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238082" y="276447"/>
            <a:ext cx="3546383" cy="1659563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90000"/>
              </a:lnSpc>
              <a:spcBef>
                <a:spcPts val="0"/>
              </a:spcBef>
              <a:buNone/>
              <a:defRPr sz="1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10pt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2286000"/>
            <a:ext cx="9144000" cy="2857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1771860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212736457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edi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pic>
        <p:nvPicPr>
          <p:cNvPr id="5" name="Picture 4" descr="Fundacao_Renova_Marca_RGB_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01" y="474702"/>
            <a:ext cx="2351890" cy="70456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433288" y="1581471"/>
            <a:ext cx="3367312" cy="247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FALE CONOSCO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0800 031 2303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/fale-</a:t>
            </a: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conosco</a:t>
            </a:r>
            <a:endParaRPr lang="cs-CZ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cs-CZ" sz="11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cs-CZ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</a:t>
            </a:r>
          </a:p>
          <a:p>
            <a:pPr rtl="0">
              <a:lnSpc>
                <a:spcPct val="180000"/>
              </a:lnSpc>
            </a:pPr>
            <a:r>
              <a:rPr lang="is-I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0800 721 0717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ouvidoria@fundacaorenova.org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www.canalconfidencial.com.br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fundacaorenova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accent2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rgbClr val="F26622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rgbClr val="F26622"/>
              </a:solidFill>
              <a:latin typeface="Verdana"/>
              <a:cs typeface="Verdana"/>
            </a:endParaRPr>
          </a:p>
        </p:txBody>
      </p:sp>
      <p:sp>
        <p:nvSpPr>
          <p:cNvPr id="9" name="Rectangle 6"/>
          <p:cNvSpPr/>
          <p:nvPr userDrawn="1"/>
        </p:nvSpPr>
        <p:spPr>
          <a:xfrm>
            <a:off x="5243290" y="1581471"/>
            <a:ext cx="2267853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SITE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REDES SOCIAIS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Facebook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Youtube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Instagram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LinkedIn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Google Plus</a:t>
            </a:r>
          </a:p>
        </p:txBody>
      </p:sp>
    </p:spTree>
    <p:extLst>
      <p:ext uri="{BB962C8B-B14F-4D97-AF65-F5344CB8AC3E}">
        <p14:creationId xmlns:p14="http://schemas.microsoft.com/office/powerpoint/2010/main" val="30596716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-cap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rca_branc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032" y="1877786"/>
            <a:ext cx="962150" cy="138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95240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undacao_Renova_Marca_RGB_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538" y="1804399"/>
            <a:ext cx="5294924" cy="1586223"/>
          </a:xfrm>
          <a:prstGeom prst="rect">
            <a:avLst/>
          </a:prstGeom>
        </p:spPr>
      </p:pic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35622" y="4060133"/>
            <a:ext cx="3504916" cy="30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 spc="-1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Título Verdana 14pt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35338" y="4397375"/>
            <a:ext cx="3505200" cy="28257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000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x-none" dirty="0"/>
              <a:t>MÊS | 2017 VERDANA BOLD CAIXA ALTA 10PT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38059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de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7" y="1764100"/>
            <a:ext cx="4476909" cy="12906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30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9850196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3"/>
            <a:ext cx="5378911" cy="385212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068748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1308015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N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89650" y="-53880"/>
            <a:ext cx="3115926" cy="52647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5376738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538080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507163" y="388982"/>
            <a:ext cx="2254250" cy="481875"/>
          </a:xfrm>
          <a:prstGeom prst="rect">
            <a:avLst/>
          </a:prstGeom>
        </p:spPr>
        <p:txBody>
          <a:bodyPr vert="horz" lIns="0" rIns="0"/>
          <a:lstStyle>
            <a:lvl1pPr marL="0" indent="0">
              <a:lnSpc>
                <a:spcPct val="120000"/>
              </a:lnSpc>
              <a:buNone/>
              <a:defRPr sz="18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NOTA 18PT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515034" y="1094800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1.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515034" y="2522038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2.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803334" y="1154114"/>
            <a:ext cx="1953316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803334" y="2581359"/>
            <a:ext cx="1958079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2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95191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/Tóp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1"/>
            <a:ext cx="6202896" cy="336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14pt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8" y="1875209"/>
            <a:ext cx="6208945" cy="2291979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12" name="Picture 1" descr="Terra e Águ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927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3" hasCustomPrompt="1"/>
          </p:nvPr>
        </p:nvSpPr>
        <p:spPr>
          <a:xfrm>
            <a:off x="4229100" y="1582721"/>
            <a:ext cx="4527550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721399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7" name="Table Placeholder 8"/>
          <p:cNvSpPr>
            <a:spLocks noGrp="1"/>
          </p:cNvSpPr>
          <p:nvPr>
            <p:ph type="tbl" sz="quarter" idx="13" hasCustomPrompt="1"/>
          </p:nvPr>
        </p:nvSpPr>
        <p:spPr>
          <a:xfrm>
            <a:off x="4221164" y="1582722"/>
            <a:ext cx="4535486" cy="258446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 baseline="0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0789502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Table Placeholder 7"/>
          <p:cNvSpPr>
            <a:spLocks noGrp="1"/>
          </p:cNvSpPr>
          <p:nvPr>
            <p:ph type="tbl" sz="quarter" idx="11" hasCustomPrompt="1"/>
          </p:nvPr>
        </p:nvSpPr>
        <p:spPr>
          <a:xfrm>
            <a:off x="295930" y="1571625"/>
            <a:ext cx="8460720" cy="25955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TABELA VERDANA BOLD CAIXA ALTA 8PT</a:t>
            </a:r>
          </a:p>
        </p:txBody>
      </p:sp>
      <p:sp>
        <p:nvSpPr>
          <p:cNvPr id="9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03031356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6" name="Chart Placeholder 15"/>
          <p:cNvSpPr>
            <a:spLocks noGrp="1"/>
          </p:cNvSpPr>
          <p:nvPr>
            <p:ph type="chart" sz="quarter" idx="14" hasCustomPrompt="1"/>
          </p:nvPr>
        </p:nvSpPr>
        <p:spPr>
          <a:xfrm>
            <a:off x="295421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7" name="Chart Placeholder 15"/>
          <p:cNvSpPr>
            <a:spLocks noGrp="1"/>
          </p:cNvSpPr>
          <p:nvPr>
            <p:ph type="chart" sz="quarter" idx="15" hasCustomPrompt="1"/>
          </p:nvPr>
        </p:nvSpPr>
        <p:spPr>
          <a:xfrm>
            <a:off x="4983309" y="1582721"/>
            <a:ext cx="3778104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890368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01625"/>
            <a:ext cx="5378911" cy="36219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2776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" y="1438276"/>
            <a:ext cx="3423920" cy="24022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720000" tIns="360000" rIns="360000" bIns="360000" anchor="t" anchorCtr="0"/>
          <a:lstStyle>
            <a:lvl1pPr marL="0" indent="0">
              <a:lnSpc>
                <a:spcPct val="115000"/>
              </a:lnSpc>
              <a:buNone/>
              <a:defRPr sz="1600" b="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</a:t>
            </a:r>
            <a:br>
              <a:rPr lang="en-US" dirty="0"/>
            </a:br>
            <a:r>
              <a:rPr lang="en-US" dirty="0"/>
              <a:t>Bold 16pt</a:t>
            </a:r>
          </a:p>
        </p:txBody>
      </p:sp>
    </p:spTree>
    <p:extLst>
      <p:ext uri="{BB962C8B-B14F-4D97-AF65-F5344CB8AC3E}">
        <p14:creationId xmlns:p14="http://schemas.microsoft.com/office/powerpoint/2010/main" val="47656428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" y="0"/>
            <a:ext cx="4195097" cy="51434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1" y="298262"/>
            <a:ext cx="3482184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3"/>
            <a:ext cx="3486246" cy="2422208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48581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195763" y="0"/>
            <a:ext cx="4948237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0"/>
            <a:ext cx="26487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AD83C5F-2074-8145-BCDC-9C7CDFC8B277}" type="slidenum">
              <a:rPr lang="en-US" sz="700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7173599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/Texto/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1438275"/>
            <a:ext cx="3423920" cy="240220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98244" y="1603775"/>
            <a:ext cx="2768926" cy="9362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15000"/>
              </a:lnSpc>
              <a:buNone/>
              <a:defRPr sz="2400" b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BOLD 24PT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98244" y="2588025"/>
            <a:ext cx="2768926" cy="1075925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30000"/>
              </a:lnSpc>
              <a:buNone/>
              <a:defRPr sz="14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14pt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2305" y="4167187"/>
            <a:ext cx="3781220" cy="211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 b="1" i="1" baseline="0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Créditos da imagem / Verdana Bold Itálico 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9731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Imagem abai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2186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238082" y="276447"/>
            <a:ext cx="3546383" cy="1659563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marL="0" indent="0">
              <a:lnSpc>
                <a:spcPct val="190000"/>
              </a:lnSpc>
              <a:spcBef>
                <a:spcPts val="0"/>
              </a:spcBef>
              <a:buNone/>
              <a:defRPr sz="1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Verdana 10pt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2286000"/>
            <a:ext cx="9144000" cy="2857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12047541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/>
          </a:solidFill>
        </p:spPr>
        <p:txBody>
          <a:bodyPr vert="horz" anchor="ctr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187564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N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089650" y="-53880"/>
            <a:ext cx="3115926" cy="526472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imbol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5376738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538080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507163" y="388982"/>
            <a:ext cx="2254250" cy="481875"/>
          </a:xfrm>
          <a:prstGeom prst="rect">
            <a:avLst/>
          </a:prstGeom>
        </p:spPr>
        <p:txBody>
          <a:bodyPr vert="horz" lIns="0" rIns="0"/>
          <a:lstStyle>
            <a:lvl1pPr marL="0" indent="0">
              <a:lnSpc>
                <a:spcPct val="120000"/>
              </a:lnSpc>
              <a:buNone/>
              <a:defRPr sz="18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NOTA 18PT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515034" y="1094800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1.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515034" y="2522038"/>
            <a:ext cx="330873" cy="4171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20000"/>
              </a:lnSpc>
              <a:buNone/>
              <a:defRPr sz="2200" b="1" i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2.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803334" y="1154114"/>
            <a:ext cx="1953316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803334" y="2581359"/>
            <a:ext cx="1958079" cy="117246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 typeface="Wingdings" charset="2"/>
              <a:buNone/>
              <a:defRPr sz="1200" i="1" baseline="0">
                <a:solidFill>
                  <a:srgbClr val="FBFC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/>
              <a:t>Verdana </a:t>
            </a:r>
            <a:r>
              <a:rPr lang="en-US" dirty="0" err="1"/>
              <a:t>Itálico</a:t>
            </a:r>
            <a:r>
              <a:rPr lang="en-US" dirty="0"/>
              <a:t> 12pt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90902494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edi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pic>
        <p:nvPicPr>
          <p:cNvPr id="5" name="Picture 4" descr="Fundacao_Renova_Marca_RGB_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01" y="474702"/>
            <a:ext cx="2351890" cy="70456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433288" y="1581471"/>
            <a:ext cx="3336139" cy="247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FALE CONOSCO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0800 031 2303</a:t>
            </a:r>
          </a:p>
          <a:p>
            <a:pPr rtl="0">
              <a:lnSpc>
                <a:spcPct val="180000"/>
              </a:lnSpc>
            </a:pP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r>
              <a:rPr lang="cs-CZ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/fale-</a:t>
            </a:r>
            <a:r>
              <a:rPr lang="cs-CZ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conosco</a:t>
            </a:r>
            <a:endParaRPr lang="cs-CZ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cs-CZ" sz="11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cs-CZ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</a:t>
            </a:r>
          </a:p>
          <a:p>
            <a:pPr rtl="0">
              <a:lnSpc>
                <a:spcPct val="180000"/>
              </a:lnSpc>
            </a:pPr>
            <a:r>
              <a:rPr lang="is-I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0800 721 0717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ouvidoria@fundacaorenova.org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www.canalconfidencial.com.br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fundacaorenova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5243290" y="1581471"/>
            <a:ext cx="2267853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SITE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REDES SOCIAIS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Facebook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Youtube</a:t>
            </a:r>
            <a:endParaRPr lang="en-US" sz="1000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Instagram</a:t>
            </a:r>
          </a:p>
          <a:p>
            <a:pPr marL="0" marR="0" lvl="0" indent="0" algn="l" defTabSz="4572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LinkedIn</a:t>
            </a:r>
          </a:p>
          <a:p>
            <a:pPr rtl="0">
              <a:lnSpc>
                <a:spcPct val="180000"/>
              </a:lnSpc>
            </a:pPr>
            <a:r>
              <a:rPr lang="en-US" sz="1000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Google Plus</a:t>
            </a:r>
          </a:p>
        </p:txBody>
      </p:sp>
      <p:sp>
        <p:nvSpPr>
          <p:cNvPr id="9" name="TextBox 4"/>
          <p:cNvSpPr txBox="1"/>
          <p:nvPr userDrawn="1"/>
        </p:nvSpPr>
        <p:spPr>
          <a:xfrm>
            <a:off x="281309" y="4611640"/>
            <a:ext cx="26028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3EF4C96-E1DF-BE4D-8017-F1C029622898}" type="slidenum">
              <a:rPr lang="en-US" sz="700" b="1" smtClean="0">
                <a:solidFill>
                  <a:schemeClr val="tx1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tx1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473955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-cap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rca_branc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032" y="1877786"/>
            <a:ext cx="962150" cy="138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975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undacao_Renova_Marca_RGB_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538" y="1804400"/>
            <a:ext cx="5294924" cy="1586223"/>
          </a:xfrm>
          <a:prstGeom prst="rect">
            <a:avLst/>
          </a:prstGeom>
        </p:spPr>
      </p:pic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35622" y="4060133"/>
            <a:ext cx="3504916" cy="304800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1425" b="0" i="0" spc="-1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Título Verdana 19pt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35338" y="4397376"/>
            <a:ext cx="3505200" cy="28257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marR="0" indent="0" algn="l" defTabSz="457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975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457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x-none" dirty="0"/>
              <a:t>MÊS | 2017 VERDANA BOLD CAIXA ALTA 13PT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6596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5" y="26736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8" y="1764100"/>
            <a:ext cx="4476909" cy="1290638"/>
          </a:xfrm>
          <a:prstGeom prst="rect">
            <a:avLst/>
          </a:prstGeom>
        </p:spPr>
        <p:txBody>
          <a:bodyPr vert="horz" lIns="121899" tIns="60949" rIns="121899" bIns="60949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10" y="4611641"/>
            <a:ext cx="2880991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17A39D0-FA4A-894D-9EEA-77F40CB773BF}" type="slidenum">
              <a:rPr lang="en-US" sz="675" b="1" smtClean="0">
                <a:solidFill>
                  <a:schemeClr val="tx2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chemeClr val="tx2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chemeClr val="tx2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03266320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5" y="26736"/>
            <a:ext cx="9135879" cy="5143500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8" y="1764100"/>
            <a:ext cx="4476909" cy="12906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2407222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bertu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5" y="26736"/>
            <a:ext cx="9135879" cy="5143500"/>
          </a:xfrm>
          <a:prstGeom prst="rect">
            <a:avLst/>
          </a:prstGeom>
        </p:spPr>
      </p:pic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5618" y="1764100"/>
            <a:ext cx="4476909" cy="1290638"/>
          </a:xfrm>
          <a:prstGeom prst="rect">
            <a:avLst/>
          </a:prstGeom>
        </p:spPr>
        <p:txBody>
          <a:bodyPr vert="horz" lIns="121899" tIns="60949" rIns="121899" bIns="60949" anchor="ctr"/>
          <a:lstStyle>
            <a:lvl1pPr marL="0" indent="0">
              <a:lnSpc>
                <a:spcPct val="125000"/>
              </a:lnSpc>
              <a:buNone/>
              <a:defRPr sz="30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30476570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1310" y="4611641"/>
            <a:ext cx="2648771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BAD83C5F-2074-8145-BCDC-9C7CDFC8B277}" type="slidenum">
              <a:rPr lang="en-US" sz="675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4"/>
            <a:ext cx="5378911" cy="385212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</p:spTree>
    <p:extLst>
      <p:ext uri="{BB962C8B-B14F-4D97-AF65-F5344CB8AC3E}">
        <p14:creationId xmlns:p14="http://schemas.microsoft.com/office/powerpoint/2010/main" val="29900787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1310" y="4611641"/>
            <a:ext cx="2648771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BAD83C5F-2074-8145-BCDC-9C7CDFC8B277}" type="slidenum">
              <a:rPr lang="en-US" sz="675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4"/>
            <a:ext cx="5378911" cy="385212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</p:spTree>
    <p:extLst>
      <p:ext uri="{BB962C8B-B14F-4D97-AF65-F5344CB8AC3E}">
        <p14:creationId xmlns:p14="http://schemas.microsoft.com/office/powerpoint/2010/main" val="35262027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447" y="4455648"/>
            <a:ext cx="392966" cy="40369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1310" y="4611641"/>
            <a:ext cx="2648771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BAD83C5F-2074-8145-BCDC-9C7CDFC8B277}" type="slidenum">
              <a:rPr lang="en-US" sz="675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6402" y="315064"/>
            <a:ext cx="5378911" cy="385212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18000"/>
              </a:lnSpc>
              <a:buNone/>
              <a:defRPr sz="2400" b="1" i="0" spc="-1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</p:spTree>
    <p:extLst>
      <p:ext uri="{BB962C8B-B14F-4D97-AF65-F5344CB8AC3E}">
        <p14:creationId xmlns:p14="http://schemas.microsoft.com/office/powerpoint/2010/main" val="64826095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de/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2"/>
            <a:ext cx="6202896" cy="33674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1425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19pt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875209"/>
            <a:ext cx="6208945" cy="2291979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171420" indent="-17142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16pt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953742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/Tópico/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imbolo_co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4459300"/>
            <a:ext cx="389411" cy="400038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30" y="298262"/>
            <a:ext cx="3775767" cy="115093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24pt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582722"/>
            <a:ext cx="3778620" cy="2584465"/>
          </a:xfrm>
          <a:prstGeom prst="rect">
            <a:avLst/>
          </a:prstGeom>
        </p:spPr>
        <p:txBody>
          <a:bodyPr vert="horz"/>
          <a:lstStyle>
            <a:lvl1pPr marL="171450" indent="-17145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12pt</a:t>
            </a:r>
          </a:p>
        </p:txBody>
      </p:sp>
      <p:sp>
        <p:nvSpPr>
          <p:cNvPr id="16" name="Chart Placeholder 15"/>
          <p:cNvSpPr>
            <a:spLocks noGrp="1"/>
          </p:cNvSpPr>
          <p:nvPr>
            <p:ph type="chart" sz="quarter" idx="13" hasCustomPrompt="1"/>
          </p:nvPr>
        </p:nvSpPr>
        <p:spPr>
          <a:xfrm>
            <a:off x="4229100" y="1582721"/>
            <a:ext cx="4527550" cy="25911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="1">
                <a:latin typeface="Verdana"/>
                <a:cs typeface="Verdana"/>
              </a:defRPr>
            </a:lvl1pPr>
          </a:lstStyle>
          <a:p>
            <a:r>
              <a:rPr lang="en-US" dirty="0"/>
              <a:t>TÍTULO DO GRÁFICO VERDANA BOLD CAIXA ALTA 8PT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81309" y="4611640"/>
            <a:ext cx="2788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17C9F2A-0A98-6E45-BA58-B2CFC9981699}" type="slidenum">
              <a:rPr lang="en-US" sz="700" b="1" smtClean="0">
                <a:solidFill>
                  <a:schemeClr val="accent3"/>
                </a:solidFill>
                <a:latin typeface="Verdana"/>
                <a:cs typeface="Verdana"/>
              </a:rPr>
              <a:t>‹nº›</a:t>
            </a:fld>
            <a:r>
              <a:rPr lang="en-US" sz="7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700" b="1" i="0" dirty="0" err="1">
                <a:solidFill>
                  <a:schemeClr val="accent3"/>
                </a:solidFill>
                <a:latin typeface="Verdana"/>
                <a:cs typeface="Verdana"/>
              </a:rPr>
              <a:t>fundacaorenova.org</a:t>
            </a:r>
            <a:endParaRPr lang="en-US" sz="700" b="1" i="0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pic>
        <p:nvPicPr>
          <p:cNvPr id="12" name="Picture 1" descr="Terra e Águ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02" y="298262"/>
            <a:ext cx="376542" cy="3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11699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Laranja/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2"/>
            <a:ext cx="6202896" cy="33674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1425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19pt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875209"/>
            <a:ext cx="6208945" cy="2291979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171420" indent="-17142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16pt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33208497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Azul/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7917" y="1495682"/>
            <a:ext cx="6202896" cy="33674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1425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19pt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91869" y="1875209"/>
            <a:ext cx="6208945" cy="2291979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171420" indent="-171420">
              <a:lnSpc>
                <a:spcPct val="150000"/>
              </a:lnSpc>
              <a:buFont typeface="Wingdings" charset="2"/>
              <a:buChar char="§"/>
              <a:defRPr sz="120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16pt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40762162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06658351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Laran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211988136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929" y="298262"/>
            <a:ext cx="6204884" cy="1150938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2400" b="1" i="0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257765297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ágina 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03" y="4459300"/>
            <a:ext cx="389411" cy="40003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1309" y="4611641"/>
            <a:ext cx="2602820" cy="19619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fld id="{63EF4C96-E1DF-BE4D-8017-F1C029622898}" type="slidenum">
              <a:rPr lang="en-US" sz="675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675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675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01090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slideLayout" Target="../slideLayouts/slideLayout64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0548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54" r:id="rId3"/>
    <p:sldLayoutId id="2147483749" r:id="rId4"/>
    <p:sldLayoutId id="2147483651" r:id="rId5"/>
    <p:sldLayoutId id="2147483652" r:id="rId6"/>
    <p:sldLayoutId id="2147483750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744" r:id="rId15"/>
    <p:sldLayoutId id="2147483660" r:id="rId16"/>
    <p:sldLayoutId id="2147483661" r:id="rId17"/>
    <p:sldLayoutId id="2147483662" r:id="rId18"/>
    <p:sldLayoutId id="2147483664" r:id="rId19"/>
    <p:sldLayoutId id="2147483665" r:id="rId20"/>
    <p:sldLayoutId id="2147483663" r:id="rId21"/>
    <p:sldLayoutId id="2147483756" r:id="rId2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516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753" r:id="rId3"/>
    <p:sldLayoutId id="2147483748" r:id="rId4"/>
    <p:sldLayoutId id="2147483679" r:id="rId5"/>
    <p:sldLayoutId id="2147483680" r:id="rId6"/>
    <p:sldLayoutId id="2147483751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7" r:id="rId13"/>
    <p:sldLayoutId id="2147483686" r:id="rId14"/>
    <p:sldLayoutId id="2147483743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453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55" r:id="rId3"/>
    <p:sldLayoutId id="2147483747" r:id="rId4"/>
    <p:sldLayoutId id="2147483707" r:id="rId5"/>
    <p:sldLayoutId id="2147483752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45" r:id="rId15"/>
    <p:sldLayoutId id="2147483716" r:id="rId16"/>
    <p:sldLayoutId id="2147483717" r:id="rId17"/>
    <p:sldLayoutId id="2147483718" r:id="rId18"/>
    <p:sldLayoutId id="2147483719" r:id="rId19"/>
    <p:sldLayoutId id="2147483720" r:id="rId20"/>
    <p:sldLayoutId id="2147483721" r:id="rId2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76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83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9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9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89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1"/>
          <p:cNvSpPr>
            <a:spLocks noGrp="1"/>
          </p:cNvSpPr>
          <p:nvPr>
            <p:ph type="body" sz="quarter" idx="10"/>
          </p:nvPr>
        </p:nvSpPr>
        <p:spPr>
          <a:xfrm>
            <a:off x="295617" y="1594883"/>
            <a:ext cx="5350271" cy="1807535"/>
          </a:xfrm>
        </p:spPr>
        <p:txBody>
          <a:bodyPr/>
          <a:lstStyle/>
          <a:p>
            <a:r>
              <a:rPr lang="pt-BR" dirty="0">
                <a:solidFill>
                  <a:srgbClr val="2F3192"/>
                </a:solidFill>
              </a:rPr>
              <a:t>Gestão Ambiental </a:t>
            </a:r>
          </a:p>
          <a:p>
            <a:r>
              <a:rPr lang="pt-BR" sz="2400" dirty="0"/>
              <a:t>Área de Atuação </a:t>
            </a:r>
          </a:p>
          <a:p>
            <a:r>
              <a:rPr lang="pt-BR" sz="2400" dirty="0">
                <a:solidFill>
                  <a:srgbClr val="2F3192"/>
                </a:solidFill>
              </a:rPr>
              <a:t>Nome da Empresa </a:t>
            </a:r>
          </a:p>
          <a:p>
            <a:r>
              <a:rPr lang="pt-BR" sz="2400" dirty="0"/>
              <a:t>Mês/Ano</a:t>
            </a:r>
            <a:endParaRPr lang="pt-BR" sz="2400" dirty="0">
              <a:solidFill>
                <a:srgbClr val="2F31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95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00D233D1-DAB8-4ED8-962A-0A17F755A57C}"/>
              </a:ext>
            </a:extLst>
          </p:cNvPr>
          <p:cNvSpPr/>
          <p:nvPr/>
        </p:nvSpPr>
        <p:spPr>
          <a:xfrm>
            <a:off x="40964" y="723279"/>
            <a:ext cx="8854680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20" lvl="0" indent="-171420" algn="just" defTabSz="342900">
              <a:lnSpc>
                <a:spcPct val="150000"/>
              </a:lnSpc>
              <a:spcBef>
                <a:spcPct val="20000"/>
              </a:spcBef>
              <a:buFont typeface="Wingdings" charset="2"/>
              <a:buChar char="§"/>
              <a:defRPr/>
            </a:pP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Inserir registro </a:t>
            </a:r>
            <a:r>
              <a:rPr lang="pt-BR" sz="1600" smtClean="0">
                <a:solidFill>
                  <a:srgbClr val="2F3192"/>
                </a:solidFill>
                <a:latin typeface="Verdana"/>
                <a:cs typeface="Verdana"/>
              </a:rPr>
              <a:t>fotográfico do simulado ambiental no período.</a:t>
            </a:r>
            <a:endParaRPr lang="pt-BR" sz="1600" dirty="0" smtClean="0">
              <a:solidFill>
                <a:srgbClr val="2F3192"/>
              </a:solidFill>
              <a:latin typeface="Verdana"/>
              <a:cs typeface="Verdana"/>
            </a:endParaRPr>
          </a:p>
          <a:p>
            <a:pPr marL="171420" lvl="0" indent="-171420" algn="just" defTabSz="342900">
              <a:lnSpc>
                <a:spcPct val="150000"/>
              </a:lnSpc>
              <a:spcBef>
                <a:spcPct val="20000"/>
              </a:spcBef>
              <a:buFont typeface="Wingdings" charset="2"/>
              <a:buChar char="§"/>
              <a:defRPr/>
            </a:pP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Caso não </a:t>
            </a:r>
            <a:r>
              <a:rPr lang="pt-BR" sz="1600" smtClean="0">
                <a:solidFill>
                  <a:srgbClr val="2F3192"/>
                </a:solidFill>
                <a:latin typeface="Verdana"/>
                <a:cs typeface="Verdana"/>
              </a:rPr>
              <a:t>ocorra simulado </a:t>
            </a: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no período, ocultar este slide.</a:t>
            </a:r>
            <a:endParaRPr lang="pt-BR" sz="160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601461" y="1694798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1196883" y="2535279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1755599" y="4075687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4930620" y="1694798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526042" y="2535279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084758" y="4075687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Simulados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m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eio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a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mbiente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01432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Inspeções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a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mbientais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3322875059"/>
              </p:ext>
            </p:extLst>
          </p:nvPr>
        </p:nvGraphicFramePr>
        <p:xfrm>
          <a:off x="26455" y="630924"/>
          <a:ext cx="4052385" cy="4065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3462631229"/>
              </p:ext>
            </p:extLst>
          </p:nvPr>
        </p:nvGraphicFramePr>
        <p:xfrm>
          <a:off x="4253501" y="610340"/>
          <a:ext cx="4788899" cy="4223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6536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Ocorrências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Ambientais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3303315245"/>
              </p:ext>
            </p:extLst>
          </p:nvPr>
        </p:nvGraphicFramePr>
        <p:xfrm>
          <a:off x="282222" y="871212"/>
          <a:ext cx="4233334" cy="3700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3456399309"/>
              </p:ext>
            </p:extLst>
          </p:nvPr>
        </p:nvGraphicFramePr>
        <p:xfrm>
          <a:off x="4515556" y="610340"/>
          <a:ext cx="4526844" cy="4223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0697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00D233D1-DAB8-4ED8-962A-0A17F755A57C}"/>
              </a:ext>
            </a:extLst>
          </p:cNvPr>
          <p:cNvSpPr/>
          <p:nvPr/>
        </p:nvSpPr>
        <p:spPr>
          <a:xfrm>
            <a:off x="46741" y="482747"/>
            <a:ext cx="8854680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20" lvl="0" indent="-171420" algn="just" defTabSz="342900">
              <a:lnSpc>
                <a:spcPct val="150000"/>
              </a:lnSpc>
              <a:spcBef>
                <a:spcPct val="20000"/>
              </a:spcBef>
              <a:buFont typeface="Wingdings" charset="2"/>
              <a:buChar char="§"/>
              <a:defRPr/>
            </a:pP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Descrever a ocorrência ambiental, fluxo de informações e ações mitigadoras.</a:t>
            </a:r>
          </a:p>
          <a:p>
            <a:pPr marL="171420" indent="-171420" algn="just" defTabSz="342900">
              <a:lnSpc>
                <a:spcPct val="150000"/>
              </a:lnSpc>
              <a:spcBef>
                <a:spcPct val="20000"/>
              </a:spcBef>
              <a:buFont typeface="Wingdings" charset="2"/>
              <a:buChar char="§"/>
              <a:defRPr/>
            </a:pPr>
            <a:r>
              <a:rPr lang="pt-BR" sz="1600" dirty="0">
                <a:solidFill>
                  <a:srgbClr val="2F3192"/>
                </a:solidFill>
                <a:latin typeface="Verdana"/>
                <a:cs typeface="Verdana"/>
              </a:rPr>
              <a:t>Caso </a:t>
            </a:r>
            <a:r>
              <a:rPr lang="pt-BR" sz="1600">
                <a:solidFill>
                  <a:srgbClr val="2F3192"/>
                </a:solidFill>
                <a:latin typeface="Verdana"/>
                <a:cs typeface="Verdana"/>
              </a:rPr>
              <a:t>não </a:t>
            </a:r>
            <a:r>
              <a:rPr lang="pt-BR" sz="1600" smtClean="0">
                <a:solidFill>
                  <a:srgbClr val="2F3192"/>
                </a:solidFill>
                <a:latin typeface="Verdana"/>
                <a:cs typeface="Verdana"/>
              </a:rPr>
              <a:t>haja </a:t>
            </a: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ocorrências </a:t>
            </a:r>
            <a:r>
              <a:rPr lang="pt-BR" sz="1600" dirty="0">
                <a:solidFill>
                  <a:srgbClr val="2F3192"/>
                </a:solidFill>
                <a:latin typeface="Verdana"/>
                <a:cs typeface="Verdana"/>
              </a:rPr>
              <a:t>no período, ocultar este slide</a:t>
            </a: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. </a:t>
            </a:r>
          </a:p>
          <a:p>
            <a:pPr marL="171420" indent="-171420" algn="just" defTabSz="342900">
              <a:lnSpc>
                <a:spcPct val="150000"/>
              </a:lnSpc>
              <a:spcBef>
                <a:spcPct val="20000"/>
              </a:spcBef>
              <a:buFont typeface="Wingdings" charset="2"/>
              <a:buChar char="§"/>
              <a:defRPr/>
            </a:pPr>
            <a:r>
              <a:rPr lang="pt-BR" sz="1600" smtClean="0">
                <a:solidFill>
                  <a:srgbClr val="2F3192"/>
                </a:solidFill>
                <a:latin typeface="Verdana"/>
                <a:cs typeface="Verdana"/>
              </a:rPr>
              <a:t>Utilizar  no máximo 2 </a:t>
            </a: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slide para cada </a:t>
            </a:r>
            <a:r>
              <a:rPr lang="pt-BR" sz="1600" smtClean="0">
                <a:solidFill>
                  <a:srgbClr val="2F3192"/>
                </a:solidFill>
                <a:latin typeface="Verdana"/>
                <a:cs typeface="Verdana"/>
              </a:rPr>
              <a:t>ocorrência ambiental (um para descrição e outro  para registro fotográfico.</a:t>
            </a:r>
            <a:endParaRPr lang="pt-BR" sz="1600" dirty="0" smtClean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5286352" y="2076507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286352" y="2916988"/>
            <a:ext cx="3609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– Ocorrência Ambiental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440490" y="4457396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Ocorrências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a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mbientais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618396" y="2076507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618396" y="2916988"/>
            <a:ext cx="3609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– Ocorrência Ambiental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1772534" y="4457396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76971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Não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conformidades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4977" y="1153563"/>
            <a:ext cx="45437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Descrever </a:t>
            </a:r>
            <a:r>
              <a:rPr lang="pt-BR" sz="1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não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conformidade.</a:t>
            </a:r>
          </a:p>
          <a:p>
            <a:endParaRPr lang="pt-BR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Inserir </a:t>
            </a:r>
            <a:r>
              <a:rPr lang="pt-BR" sz="1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plano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ação da não conformidade.</a:t>
            </a:r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4263298070"/>
              </p:ext>
            </p:extLst>
          </p:nvPr>
        </p:nvGraphicFramePr>
        <p:xfrm>
          <a:off x="4996583" y="871211"/>
          <a:ext cx="3910350" cy="3531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4356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Geração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r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esíduos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3549646114"/>
              </p:ext>
            </p:extLst>
          </p:nvPr>
        </p:nvGraphicFramePr>
        <p:xfrm>
          <a:off x="244279" y="630925"/>
          <a:ext cx="5091469" cy="3873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5431039" y="1391753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589431" y="1952309"/>
            <a:ext cx="3361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</a:t>
            </a:r>
            <a:r>
              <a:rPr lang="pt-BR" sz="1200" smtClean="0">
                <a:solidFill>
                  <a:srgbClr val="2F3192"/>
                </a:solidFill>
                <a:latin typeface="Verdana"/>
                <a:cs typeface="Verdana"/>
              </a:rPr>
              <a:t>(baias </a:t>
            </a:r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ou descarte)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585177" y="3772642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45690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Monitoramento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a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tmosférico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graphicFrame>
        <p:nvGraphicFramePr>
          <p:cNvPr id="9" name="Gráfico 8"/>
          <p:cNvGraphicFramePr/>
          <p:nvPr>
            <p:extLst>
              <p:ext uri="{D42A27DB-BD31-4B8C-83A1-F6EECF244321}">
                <p14:modId xmlns:p14="http://schemas.microsoft.com/office/powerpoint/2010/main" val="2807584503"/>
              </p:ext>
            </p:extLst>
          </p:nvPr>
        </p:nvGraphicFramePr>
        <p:xfrm>
          <a:off x="149540" y="1037691"/>
          <a:ext cx="4710136" cy="3310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5431039" y="1391753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589431" y="1952309"/>
            <a:ext cx="3361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</a:t>
            </a:r>
            <a:r>
              <a:rPr lang="pt-BR" sz="1200" smtClean="0">
                <a:solidFill>
                  <a:srgbClr val="2F3192"/>
                </a:solidFill>
                <a:latin typeface="Verdana"/>
                <a:cs typeface="Verdana"/>
              </a:rPr>
              <a:t>(baias </a:t>
            </a:r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ou descarte)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585177" y="3772642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8341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Captação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á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gua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n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ão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p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otável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2248404416"/>
              </p:ext>
            </p:extLst>
          </p:nvPr>
        </p:nvGraphicFramePr>
        <p:xfrm>
          <a:off x="193832" y="679082"/>
          <a:ext cx="5090400" cy="3994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5431039" y="143566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615189" y="2276150"/>
            <a:ext cx="3284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(local de captação)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585177" y="3816558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4603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Captação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á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gua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potável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3125896690"/>
              </p:ext>
            </p:extLst>
          </p:nvPr>
        </p:nvGraphicFramePr>
        <p:xfrm>
          <a:off x="244279" y="871211"/>
          <a:ext cx="5048937" cy="3847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5431039" y="143566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615189" y="2276150"/>
            <a:ext cx="3284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(local de captação)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585177" y="3816558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00402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Geração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e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fluentes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2486301375"/>
              </p:ext>
            </p:extLst>
          </p:nvPr>
        </p:nvGraphicFramePr>
        <p:xfrm>
          <a:off x="216000" y="871211"/>
          <a:ext cx="5048937" cy="3507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5431039" y="1435669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615189" y="2276150"/>
            <a:ext cx="3284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</a:t>
            </a:r>
          </a:p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(Geração de Efluentes)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585177" y="3816558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7241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96402" y="1828801"/>
            <a:ext cx="6476538" cy="2179674"/>
          </a:xfrm>
        </p:spPr>
        <p:txBody>
          <a:bodyPr/>
          <a:lstStyle/>
          <a:p>
            <a:r>
              <a:rPr lang="en-US" sz="3200" dirty="0" err="1"/>
              <a:t>Inserir</a:t>
            </a:r>
            <a:r>
              <a:rPr lang="en-US" sz="3200" dirty="0"/>
              <a:t> </a:t>
            </a:r>
            <a:r>
              <a:rPr lang="en-US" sz="3200" dirty="0" err="1"/>
              <a:t>escopo</a:t>
            </a:r>
            <a:r>
              <a:rPr lang="en-US" sz="3200" dirty="0"/>
              <a:t> do </a:t>
            </a:r>
            <a:r>
              <a:rPr lang="en-US" sz="3200" dirty="0" err="1"/>
              <a:t>contrato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1262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Boas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p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ráticas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876086"/>
              </p:ext>
            </p:extLst>
          </p:nvPr>
        </p:nvGraphicFramePr>
        <p:xfrm>
          <a:off x="185098" y="785611"/>
          <a:ext cx="3652806" cy="330761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881766"/>
                <a:gridCol w="1771040"/>
              </a:tblGrid>
              <a:tr h="373488">
                <a:tc gridSpan="2">
                  <a:txBody>
                    <a:bodyPr/>
                    <a:lstStyle/>
                    <a:p>
                      <a:pPr algn="ctr"/>
                      <a:r>
                        <a:rPr lang="pt-BR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Cronograma de Boas Práticas</a:t>
                      </a:r>
                      <a:endParaRPr lang="pt-BR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93">
                <a:tc>
                  <a:txBody>
                    <a:bodyPr/>
                    <a:lstStyle/>
                    <a:p>
                      <a:pPr marL="0" algn="ctr" defTabSz="342900" rtl="0" eaLnBrk="1" latinLnBrk="0" hangingPunct="1"/>
                      <a:r>
                        <a:rPr lang="pt-BR" sz="11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Período</a:t>
                      </a:r>
                      <a:endParaRPr lang="pt-BR" sz="11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342900" rtl="0" eaLnBrk="1" latinLnBrk="0" hangingPunct="1"/>
                      <a:r>
                        <a:rPr lang="pt-BR" sz="11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</a:t>
                      </a:r>
                      <a:endParaRPr lang="pt-BR" sz="11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010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1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009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2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009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3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009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4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4697261" y="1710046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4881411" y="2550527"/>
            <a:ext cx="3284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(Boa prática)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5851399" y="4090935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4167429" y="791766"/>
            <a:ext cx="4543779" cy="37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Descrição breve da boa prática.</a:t>
            </a:r>
          </a:p>
        </p:txBody>
      </p:sp>
    </p:spTree>
    <p:extLst>
      <p:ext uri="{BB962C8B-B14F-4D97-AF65-F5344CB8AC3E}">
        <p14:creationId xmlns:p14="http://schemas.microsoft.com/office/powerpoint/2010/main" val="19684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Logística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r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eversa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5013350" y="1163727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197500" y="2004208"/>
            <a:ext cx="3284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(Logística Reversa)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167488" y="3544616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153482" y="1163727"/>
            <a:ext cx="45437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Descrição breve da logística reversa realizada no período.</a:t>
            </a:r>
          </a:p>
        </p:txBody>
      </p:sp>
    </p:spTree>
    <p:extLst>
      <p:ext uri="{BB962C8B-B14F-4D97-AF65-F5344CB8AC3E}">
        <p14:creationId xmlns:p14="http://schemas.microsoft.com/office/powerpoint/2010/main" val="406388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Impacto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Social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5013350" y="1163727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197500" y="2004208"/>
            <a:ext cx="3284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(Logística Reversa)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167488" y="3544616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153482" y="1163727"/>
            <a:ext cx="45437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Descrição breve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ações do período.</a:t>
            </a:r>
            <a:endParaRPr lang="pt-BR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56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Controle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v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azão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na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ensecadeira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5013350" y="1163727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197500" y="2004208"/>
            <a:ext cx="3284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(Logística Reversa)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167488" y="3544616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153482" y="1163727"/>
            <a:ext cx="45437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Descrição breve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ações do período.</a:t>
            </a:r>
            <a:endParaRPr lang="pt-BR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29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Avaliação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d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esempenho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>
                <a:solidFill>
                  <a:schemeClr val="accent3"/>
                </a:solidFill>
                <a:latin typeface="Verdana"/>
                <a:cs typeface="Verdana"/>
              </a:rPr>
              <a:t>m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ensal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2261754607"/>
              </p:ext>
            </p:extLst>
          </p:nvPr>
        </p:nvGraphicFramePr>
        <p:xfrm>
          <a:off x="553157" y="630925"/>
          <a:ext cx="8218310" cy="3862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889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00D233D1-DAB8-4ED8-962A-0A17F755A57C}"/>
              </a:ext>
            </a:extLst>
          </p:cNvPr>
          <p:cNvSpPr/>
          <p:nvPr/>
        </p:nvSpPr>
        <p:spPr>
          <a:xfrm>
            <a:off x="40964" y="723279"/>
            <a:ext cx="8854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20" lvl="0" indent="-171420" algn="just" defTabSz="342900">
              <a:lnSpc>
                <a:spcPct val="150000"/>
              </a:lnSpc>
              <a:spcBef>
                <a:spcPct val="20000"/>
              </a:spcBef>
              <a:buFont typeface="Wingdings" charset="2"/>
              <a:buChar char="§"/>
              <a:defRPr/>
            </a:pP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Inserir registro fotográfico das atividades realizadas no período do RDM </a:t>
            </a:r>
          </a:p>
          <a:p>
            <a:pPr lvl="0" algn="just" defTabSz="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(máximo de 2 slides)</a:t>
            </a:r>
            <a:endParaRPr lang="pt-BR" sz="160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601461" y="1694798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1196883" y="2535279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1755599" y="4075687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Registro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das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a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tividades</a:t>
            </a:r>
            <a:endParaRPr lang="en-US" altLang="pt-BR" sz="1400" b="1" dirty="0" smtClean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4930620" y="1694798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526042" y="2535279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084758" y="4075687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9323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DMA’s – 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Diálogos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m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eio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a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mbiente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966243180"/>
              </p:ext>
            </p:extLst>
          </p:nvPr>
        </p:nvGraphicFramePr>
        <p:xfrm>
          <a:off x="185097" y="2231926"/>
          <a:ext cx="4601392" cy="2507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600020"/>
              </p:ext>
            </p:extLst>
          </p:nvPr>
        </p:nvGraphicFramePr>
        <p:xfrm>
          <a:off x="185098" y="548732"/>
          <a:ext cx="8620236" cy="148975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886790"/>
                <a:gridCol w="3562584"/>
                <a:gridCol w="2170862"/>
              </a:tblGrid>
              <a:tr h="317343">
                <a:tc>
                  <a:txBody>
                    <a:bodyPr/>
                    <a:lstStyle/>
                    <a:p>
                      <a:pPr algn="ctr"/>
                      <a:r>
                        <a:rPr lang="pt-BR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Temas</a:t>
                      </a:r>
                      <a:endParaRPr lang="pt-BR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de Realização</a:t>
                      </a:r>
                      <a:endParaRPr lang="pt-BR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Nº de Participantes</a:t>
                      </a:r>
                      <a:endParaRPr lang="pt-BR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4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1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400050" algn="l"/>
                          <a:tab pos="598805" algn="ctr"/>
                        </a:tabLst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5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2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400050" algn="l"/>
                          <a:tab pos="598805" algn="ctr"/>
                        </a:tabLst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5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3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400050" algn="l"/>
                          <a:tab pos="598805" algn="ctr"/>
                        </a:tabLst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5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4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400050" algn="l"/>
                          <a:tab pos="598805" algn="ctr"/>
                        </a:tabLst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5128308" y="2098364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215470" y="2722451"/>
            <a:ext cx="34431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Evidência Fotográfica e / ou material utilizado em um dos </a:t>
            </a:r>
            <a:r>
              <a:rPr lang="pt-BR" sz="1200" dirty="0" err="1" smtClean="0">
                <a:solidFill>
                  <a:srgbClr val="2F3192"/>
                </a:solidFill>
                <a:latin typeface="Verdana"/>
                <a:cs typeface="Verdana"/>
              </a:rPr>
              <a:t>DMA’s</a:t>
            </a:r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.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endParaRPr lang="pt-BR" sz="1200" dirty="0" smtClean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Altura </a:t>
            </a:r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282446" y="4510075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1079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Treinamentos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m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eio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a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mbiente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275412" y="2085768"/>
            <a:ext cx="3615070" cy="2360428"/>
            <a:chOff x="294437" y="2081220"/>
            <a:chExt cx="3615070" cy="2360429"/>
          </a:xfrm>
        </p:grpSpPr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xmlns="" id="{EA8A62A7-3C64-4917-999F-7FD8117D473A}"/>
                </a:ext>
              </a:extLst>
            </p:cNvPr>
            <p:cNvSpPr/>
            <p:nvPr/>
          </p:nvSpPr>
          <p:spPr>
            <a:xfrm>
              <a:off x="294438" y="2081220"/>
              <a:ext cx="3615069" cy="23604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ixaDeTexto 11">
                  <a:extLst>
                    <a:ext uri="{FF2B5EF4-FFF2-40B4-BE49-F238E27FC236}">
                      <a16:creationId xmlns:a16="http://schemas.microsoft.com/office/drawing/2014/main" xmlns="" id="{1A88DB81-9D4A-4CBA-8A8B-675DCB85AB2B}"/>
                    </a:ext>
                  </a:extLst>
                </p:cNvPr>
                <p:cNvSpPr txBox="1"/>
                <p:nvPr/>
              </p:nvSpPr>
              <p:spPr>
                <a:xfrm>
                  <a:off x="294437" y="2194889"/>
                  <a:ext cx="3615069" cy="19087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BR" sz="1400" b="1" dirty="0" smtClean="0">
                      <a:solidFill>
                        <a:srgbClr val="2F3192"/>
                      </a:solidFill>
                      <a:latin typeface="Verdana"/>
                      <a:cs typeface="Verdana"/>
                    </a:rPr>
                    <a:t>Cálculo de HHT </a:t>
                  </a:r>
                </a:p>
                <a:p>
                  <a:pPr algn="ctr"/>
                  <a:r>
                    <a:rPr lang="pt-BR" sz="1400" b="1" dirty="0" smtClean="0">
                      <a:solidFill>
                        <a:srgbClr val="2F3192"/>
                      </a:solidFill>
                      <a:latin typeface="Verdana"/>
                      <a:cs typeface="Verdana"/>
                    </a:rPr>
                    <a:t>Homem Hora Treinada</a:t>
                  </a:r>
                </a:p>
                <a:p>
                  <a:pPr algn="ctr"/>
                  <a:endParaRPr lang="pt-BR" sz="1400" dirty="0" smtClean="0">
                    <a:solidFill>
                      <a:srgbClr val="2F3192"/>
                    </a:solidFill>
                    <a:latin typeface="Verdana"/>
                    <a:cs typeface="Verdana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pt-BR" sz="1400" b="0" i="1" smtClean="0">
                                <a:solidFill>
                                  <a:srgbClr val="2F3192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pt-BR" sz="1400" b="0" i="1" smtClean="0">
                                    <a:solidFill>
                                      <a:srgbClr val="2F3192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</m:ctrlPr>
                              </m:dPr>
                              <m:e>
                                <m:r>
                                  <a:rPr lang="pt-BR" sz="1400" b="0" i="1" smtClean="0">
                                    <a:solidFill>
                                      <a:srgbClr val="2F3192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𝐻𝑜𝑚𝑒𝑚</m:t>
                                </m:r>
                                <m:r>
                                  <a:rPr lang="pt-BR" sz="1400" b="0" i="1" smtClean="0">
                                    <a:solidFill>
                                      <a:srgbClr val="2F3192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 </m:t>
                                </m:r>
                                <m:r>
                                  <a:rPr lang="pt-BR" sz="1400" b="0" i="1" smtClean="0">
                                    <a:solidFill>
                                      <a:srgbClr val="2F3192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𝐻𝑜𝑟𝑎</m:t>
                                </m:r>
                                <m:r>
                                  <a:rPr lang="pt-BR" sz="1400" b="0" i="1" smtClean="0">
                                    <a:solidFill>
                                      <a:srgbClr val="2F3192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 </m:t>
                                </m:r>
                                <m:r>
                                  <a:rPr lang="pt-BR" sz="1400" b="0" i="1" smtClean="0">
                                    <a:solidFill>
                                      <a:srgbClr val="2F3192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𝑇𝑟𝑒𝑖𝑛𝑎𝑑𝑎</m:t>
                                </m:r>
                                <m:r>
                                  <a:rPr lang="pt-BR" sz="1400" b="0" i="1" smtClean="0">
                                    <a:solidFill>
                                      <a:srgbClr val="2F3192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 </m:t>
                                </m:r>
                                <m:r>
                                  <a:rPr lang="pt-BR" sz="1400" b="0" i="1" smtClean="0">
                                    <a:solidFill>
                                      <a:srgbClr val="2F3192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𝑥</m:t>
                                </m:r>
                                <m:r>
                                  <a:rPr lang="pt-BR" sz="1400" b="0" i="1" smtClean="0">
                                    <a:solidFill>
                                      <a:srgbClr val="2F3192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 100</m:t>
                                </m:r>
                              </m:e>
                            </m:d>
                          </m:num>
                          <m:den>
                            <m:r>
                              <a:rPr lang="pt-BR" sz="1400" b="0" i="1" smtClean="0">
                                <a:solidFill>
                                  <a:srgbClr val="2F3192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𝐻𝑜𝑚𝑒𝑚</m:t>
                            </m:r>
                            <m:r>
                              <a:rPr lang="pt-BR" sz="1400" b="0" i="1" smtClean="0">
                                <a:solidFill>
                                  <a:srgbClr val="2F3192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 </m:t>
                            </m:r>
                            <m:r>
                              <a:rPr lang="pt-BR" sz="1400" b="0" i="1" smtClean="0">
                                <a:solidFill>
                                  <a:srgbClr val="2F3192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𝐻𝑜𝑟𝑎</m:t>
                            </m:r>
                            <m:r>
                              <a:rPr lang="pt-BR" sz="1400" b="0" i="1" smtClean="0">
                                <a:solidFill>
                                  <a:srgbClr val="2F3192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 </m:t>
                            </m:r>
                            <m:r>
                              <a:rPr lang="pt-BR" sz="1400" b="0" i="1" smtClean="0">
                                <a:solidFill>
                                  <a:srgbClr val="2F3192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𝑇𝑟𝑎𝑏𝑎𝑙h𝑎𝑑𝑎</m:t>
                            </m:r>
                          </m:den>
                        </m:f>
                      </m:oMath>
                    </m:oMathPara>
                  </a14:m>
                  <a:endParaRPr lang="pt-BR" sz="1400" b="0" dirty="0" smtClean="0">
                    <a:solidFill>
                      <a:srgbClr val="2F3192"/>
                    </a:solidFill>
                    <a:latin typeface="Verdana" panose="020B0604030504040204" pitchFamily="34" charset="0"/>
                    <a:cs typeface="Verdana"/>
                  </a:endParaRPr>
                </a:p>
                <a:p>
                  <a:pPr algn="ctr"/>
                  <a:endParaRPr lang="pt-BR" sz="1400" dirty="0" smtClean="0">
                    <a:solidFill>
                      <a:srgbClr val="2F319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  <a:p>
                  <a:pPr algn="ctr"/>
                  <a:endParaRPr lang="pt-BR" sz="1400" dirty="0">
                    <a:solidFill>
                      <a:srgbClr val="2F319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  <a:p>
                  <a:pPr algn="ctr"/>
                  <a14:m>
                    <m:oMath xmlns:m="http://schemas.openxmlformats.org/officeDocument/2006/math">
                      <m:f>
                        <m:fPr>
                          <m:ctrlPr>
                            <a:rPr lang="pt-BR" sz="1400" i="1">
                              <a:solidFill>
                                <a:srgbClr val="2F3192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pt-BR" sz="1400" i="1">
                                  <a:solidFill>
                                    <a:srgbClr val="2F3192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dPr>
                            <m:e>
                              <m:r>
                                <a:rPr lang="pt-BR" sz="1400" b="0" i="1" smtClean="0">
                                  <a:solidFill>
                                    <a:srgbClr val="2F3192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𝑉𝑎𝑙𝑜𝑟</m:t>
                              </m:r>
                              <m:r>
                                <a:rPr lang="pt-BR" sz="1400" i="1">
                                  <a:solidFill>
                                    <a:srgbClr val="2F3192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 </m:t>
                              </m:r>
                              <m:r>
                                <a:rPr lang="pt-BR" sz="1400" i="1">
                                  <a:solidFill>
                                    <a:srgbClr val="2F3192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𝑥</m:t>
                              </m:r>
                              <m:r>
                                <a:rPr lang="pt-BR" sz="1400" i="1">
                                  <a:solidFill>
                                    <a:srgbClr val="2F3192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 100</m:t>
                              </m:r>
                            </m:e>
                          </m:d>
                        </m:num>
                        <m:den>
                          <m:r>
                            <a:rPr lang="pt-BR" sz="1400" b="0" i="1" smtClean="0">
                              <a:solidFill>
                                <a:srgbClr val="2F3192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𝑉𝑎𝑙𝑜𝑟</m:t>
                          </m:r>
                        </m:den>
                      </m:f>
                    </m:oMath>
                  </a14:m>
                  <a:r>
                    <a:rPr lang="pt-BR" sz="1400" dirty="0" smtClean="0">
                      <a:solidFill>
                        <a:srgbClr val="2F3192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 = HHT % (valor atingido)</a:t>
                  </a:r>
                  <a:endParaRPr lang="pt-BR" sz="1400" dirty="0">
                    <a:solidFill>
                      <a:srgbClr val="2F319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</mc:Choice>
          <mc:Fallback xmlns="">
            <p:sp>
              <p:nvSpPr>
                <p:cNvPr id="12" name="CaixaDeTexto 11">
                  <a:extLst>
                    <a:ext uri="{FF2B5EF4-FFF2-40B4-BE49-F238E27FC236}">
                      <a16:creationId xmlns:a16="http://schemas.microsoft.com/office/drawing/2014/main" xmlns="" id="{1A88DB81-9D4A-4CBA-8A8B-675DCB85AB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4437" y="2194889"/>
                  <a:ext cx="3615069" cy="1908793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t="-639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13" name="Gráfico 12"/>
          <p:cNvGraphicFramePr/>
          <p:nvPr>
            <p:extLst>
              <p:ext uri="{D42A27DB-BD31-4B8C-83A1-F6EECF244321}">
                <p14:modId xmlns:p14="http://schemas.microsoft.com/office/powerpoint/2010/main" val="1122829318"/>
              </p:ext>
            </p:extLst>
          </p:nvPr>
        </p:nvGraphicFramePr>
        <p:xfrm>
          <a:off x="3973689" y="2085768"/>
          <a:ext cx="4876799" cy="2377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95679"/>
              </p:ext>
            </p:extLst>
          </p:nvPr>
        </p:nvGraphicFramePr>
        <p:xfrm>
          <a:off x="230253" y="609599"/>
          <a:ext cx="8620235" cy="1113012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306050"/>
                <a:gridCol w="2845893"/>
                <a:gridCol w="1734146"/>
                <a:gridCol w="1734146"/>
              </a:tblGrid>
              <a:tr h="205070">
                <a:tc>
                  <a:txBody>
                    <a:bodyPr/>
                    <a:lstStyle/>
                    <a:p>
                      <a:pPr algn="ctr"/>
                      <a:r>
                        <a:rPr lang="pt-BR" sz="105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Temas</a:t>
                      </a:r>
                      <a:endParaRPr lang="pt-BR" sz="105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de Realização</a:t>
                      </a:r>
                      <a:endParaRPr lang="pt-BR" sz="105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Carga Horária</a:t>
                      </a:r>
                      <a:endParaRPr lang="pt-BR" sz="105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Nº de Participantes</a:t>
                      </a:r>
                      <a:endParaRPr lang="pt-BR" sz="105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4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05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1</a:t>
                      </a:r>
                      <a:endParaRPr lang="pt-BR" sz="105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05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05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05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400050" algn="l"/>
                          <a:tab pos="598805" algn="ctr"/>
                        </a:tabLst>
                      </a:pP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Xx:xx</a:t>
                      </a:r>
                      <a:endParaRPr lang="pt-BR" sz="105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400050" algn="l"/>
                          <a:tab pos="598805" algn="ctr"/>
                        </a:tabLst>
                      </a:pP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endParaRPr lang="pt-BR" sz="105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5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05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2</a:t>
                      </a:r>
                      <a:endParaRPr lang="pt-BR" sz="105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05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05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05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400050" algn="l"/>
                          <a:tab pos="598805" algn="ctr"/>
                        </a:tabLst>
                      </a:pP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Xx:xx</a:t>
                      </a:r>
                      <a:endParaRPr lang="pt-BR" sz="105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400050" algn="l"/>
                          <a:tab pos="598805" algn="ctr"/>
                        </a:tabLst>
                      </a:pP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endParaRPr lang="pt-BR" sz="105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5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05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3</a:t>
                      </a:r>
                      <a:endParaRPr lang="pt-BR" sz="105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05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05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05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400050" algn="l"/>
                          <a:tab pos="598805" algn="ctr"/>
                        </a:tabLst>
                      </a:pP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Xx:xx</a:t>
                      </a:r>
                      <a:endParaRPr lang="pt-BR" sz="105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400050" algn="l"/>
                          <a:tab pos="598805" algn="ctr"/>
                        </a:tabLst>
                      </a:pPr>
                      <a:r>
                        <a:rPr lang="pt-BR" sz="105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endParaRPr lang="pt-BR" sz="105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01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Treinamentos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m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eio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a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mbiente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00D233D1-DAB8-4ED8-962A-0A17F755A57C}"/>
              </a:ext>
            </a:extLst>
          </p:cNvPr>
          <p:cNvSpPr/>
          <p:nvPr/>
        </p:nvSpPr>
        <p:spPr>
          <a:xfrm>
            <a:off x="40964" y="723279"/>
            <a:ext cx="8854680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20" lvl="0" indent="-171420" algn="just" defTabSz="342900">
              <a:lnSpc>
                <a:spcPct val="150000"/>
              </a:lnSpc>
              <a:spcBef>
                <a:spcPct val="20000"/>
              </a:spcBef>
              <a:buFont typeface="Wingdings" charset="2"/>
              <a:buChar char="§"/>
              <a:defRPr/>
            </a:pP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Inserir cronograma ou descritivo do treinamento conforme PGA.</a:t>
            </a:r>
          </a:p>
          <a:p>
            <a:pPr marL="171420" lvl="0" indent="-171420" algn="just" defTabSz="342900">
              <a:lnSpc>
                <a:spcPct val="150000"/>
              </a:lnSpc>
              <a:spcBef>
                <a:spcPct val="20000"/>
              </a:spcBef>
              <a:buFont typeface="Wingdings" charset="2"/>
              <a:buChar char="§"/>
              <a:defRPr/>
            </a:pP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do treinamento realizado no período do RDM.</a:t>
            </a:r>
            <a:endParaRPr lang="pt-BR" sz="160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4930620" y="1694798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125156" y="2535279"/>
            <a:ext cx="3285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2F3192"/>
                </a:solidFill>
                <a:latin typeface="Verdana"/>
                <a:cs typeface="Verdana"/>
              </a:rPr>
              <a:t>Registro fotográfico do treinamento</a:t>
            </a:r>
            <a:endParaRPr lang="pt-BR" sz="1200" dirty="0">
              <a:solidFill>
                <a:srgbClr val="2F3192"/>
              </a:solidFill>
              <a:latin typeface="Verdana"/>
              <a:cs typeface="Verdana"/>
            </a:endParaRP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084758" y="4075687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0203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Campanhas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m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eio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a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mbiente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4167429" y="791766"/>
            <a:ext cx="48677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Descrever os objetivos da campanha do período.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Descrever a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metodologia adotada.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escrever os resultados esperados.</a:t>
            </a:r>
          </a:p>
          <a:p>
            <a:pPr>
              <a:lnSpc>
                <a:spcPct val="150000"/>
              </a:lnSpc>
            </a:pPr>
            <a:endParaRPr lang="pt-BR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429428"/>
              </p:ext>
            </p:extLst>
          </p:nvPr>
        </p:nvGraphicFramePr>
        <p:xfrm>
          <a:off x="185098" y="785611"/>
          <a:ext cx="3652806" cy="3379989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881766"/>
                <a:gridCol w="1771040"/>
              </a:tblGrid>
              <a:tr h="373488">
                <a:tc gridSpan="2">
                  <a:txBody>
                    <a:bodyPr/>
                    <a:lstStyle/>
                    <a:p>
                      <a:pPr algn="ctr"/>
                      <a:r>
                        <a:rPr lang="pt-BR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Cronograma de Campanhas</a:t>
                      </a:r>
                      <a:endParaRPr lang="pt-BR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93">
                <a:tc>
                  <a:txBody>
                    <a:bodyPr/>
                    <a:lstStyle/>
                    <a:p>
                      <a:pPr marL="0" algn="ctr" defTabSz="342900" rtl="0" eaLnBrk="1" latinLnBrk="0" hangingPunct="1"/>
                      <a:r>
                        <a:rPr lang="pt-BR" sz="1100" b="1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Período</a:t>
                      </a:r>
                      <a:endParaRPr lang="pt-BR" sz="11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342900" rtl="0" eaLnBrk="1" latinLnBrk="0" hangingPunct="1"/>
                      <a:r>
                        <a:rPr lang="pt-BR" sz="1100" b="1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</a:t>
                      </a:r>
                      <a:endParaRPr lang="pt-BR" sz="11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010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1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931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2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56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3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56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4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55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5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03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00D233D1-DAB8-4ED8-962A-0A17F755A57C}"/>
              </a:ext>
            </a:extLst>
          </p:cNvPr>
          <p:cNvSpPr/>
          <p:nvPr/>
        </p:nvSpPr>
        <p:spPr>
          <a:xfrm>
            <a:off x="40964" y="723279"/>
            <a:ext cx="8854680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20" lvl="0" indent="-171420" algn="just" defTabSz="342900">
              <a:lnSpc>
                <a:spcPct val="150000"/>
              </a:lnSpc>
              <a:spcBef>
                <a:spcPct val="20000"/>
              </a:spcBef>
              <a:buFont typeface="Wingdings" charset="2"/>
              <a:buChar char="§"/>
              <a:defRPr/>
            </a:pP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Inserir registro </a:t>
            </a:r>
            <a:r>
              <a:rPr lang="pt-BR" sz="1600" smtClean="0">
                <a:solidFill>
                  <a:srgbClr val="2F3192"/>
                </a:solidFill>
                <a:latin typeface="Verdana"/>
                <a:cs typeface="Verdana"/>
              </a:rPr>
              <a:t>fotográfico da campanha ambiental no período.</a:t>
            </a:r>
            <a:endParaRPr lang="pt-BR" sz="1600" dirty="0" smtClean="0">
              <a:solidFill>
                <a:srgbClr val="2F3192"/>
              </a:solidFill>
              <a:latin typeface="Verdana"/>
              <a:cs typeface="Verdana"/>
            </a:endParaRPr>
          </a:p>
          <a:p>
            <a:pPr marL="171420" lvl="0" indent="-171420" algn="just" defTabSz="342900">
              <a:lnSpc>
                <a:spcPct val="150000"/>
              </a:lnSpc>
              <a:spcBef>
                <a:spcPct val="20000"/>
              </a:spcBef>
              <a:buFont typeface="Wingdings" charset="2"/>
              <a:buChar char="§"/>
              <a:defRPr/>
            </a:pP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Caso não </a:t>
            </a:r>
            <a:r>
              <a:rPr lang="pt-BR" sz="1600" smtClean="0">
                <a:solidFill>
                  <a:srgbClr val="2F3192"/>
                </a:solidFill>
                <a:latin typeface="Verdana"/>
                <a:cs typeface="Verdana"/>
              </a:rPr>
              <a:t>ocorra campanha </a:t>
            </a:r>
            <a:r>
              <a:rPr lang="pt-BR" sz="1600" dirty="0" smtClean="0">
                <a:solidFill>
                  <a:srgbClr val="2F3192"/>
                </a:solidFill>
                <a:latin typeface="Verdana"/>
                <a:cs typeface="Verdana"/>
              </a:rPr>
              <a:t>no período, ocultar este slide.</a:t>
            </a:r>
            <a:endParaRPr lang="pt-BR" sz="160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601461" y="1694798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1196883" y="2535279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1755599" y="4075687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xmlns="" id="{EA8A62A7-3C64-4917-999F-7FD8117D473A}"/>
              </a:ext>
            </a:extLst>
          </p:cNvPr>
          <p:cNvSpPr/>
          <p:nvPr/>
        </p:nvSpPr>
        <p:spPr>
          <a:xfrm>
            <a:off x="4930620" y="1694798"/>
            <a:ext cx="3615069" cy="2360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xmlns="" id="{1A88DB81-9D4A-4CBA-8A8B-675DCB85AB2B}"/>
              </a:ext>
            </a:extLst>
          </p:cNvPr>
          <p:cNvSpPr txBox="1"/>
          <p:nvPr/>
        </p:nvSpPr>
        <p:spPr>
          <a:xfrm>
            <a:off x="5526042" y="2535279"/>
            <a:ext cx="242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Foto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Altura 6,56</a:t>
            </a:r>
          </a:p>
          <a:p>
            <a:pPr algn="ctr"/>
            <a:r>
              <a:rPr lang="pt-BR" sz="1200" dirty="0">
                <a:solidFill>
                  <a:srgbClr val="2F3192"/>
                </a:solidFill>
                <a:latin typeface="Verdana"/>
                <a:cs typeface="Verdana"/>
              </a:rPr>
              <a:t>Largura  10,04</a:t>
            </a:r>
          </a:p>
          <a:p>
            <a:pPr algn="ctr"/>
            <a:endParaRPr lang="pt-BR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xmlns="" id="{968C285D-4912-41A3-91B1-5FDD62A9C4C1}"/>
              </a:ext>
            </a:extLst>
          </p:cNvPr>
          <p:cNvSpPr txBox="1"/>
          <p:nvPr/>
        </p:nvSpPr>
        <p:spPr>
          <a:xfrm>
            <a:off x="6084758" y="4075687"/>
            <a:ext cx="1594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2F3192"/>
                </a:solidFill>
                <a:latin typeface="Verdana"/>
                <a:cs typeface="Verdana"/>
              </a:rPr>
              <a:t>Legenda: </a:t>
            </a:r>
            <a:r>
              <a:rPr lang="pt-BR" sz="1050" dirty="0" err="1" smtClean="0">
                <a:solidFill>
                  <a:srgbClr val="2F3192"/>
                </a:solidFill>
                <a:latin typeface="Verdana"/>
                <a:cs typeface="Verdana"/>
              </a:rPr>
              <a:t>Abcddd</a:t>
            </a:r>
            <a:endParaRPr lang="pt-BR" sz="1050" dirty="0">
              <a:solidFill>
                <a:srgbClr val="2F3192"/>
              </a:solidFill>
              <a:latin typeface="Verdana"/>
              <a:cs typeface="Verdana"/>
            </a:endParaRPr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Campanhas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m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eio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a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mbiente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2511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6455" y="18150"/>
            <a:ext cx="5797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51120" rIns="90000" bIns="45000"/>
          <a:lstStyle>
            <a:lvl1pPr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457200" eaLnBrk="0" hangingPunct="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457200" eaLnBrk="0" hangingPunct="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457200" eaLnBrk="0" hangingPunct="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Simulado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de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m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eio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</a:t>
            </a:r>
            <a:r>
              <a:rPr lang="en-US" altLang="pt-BR" sz="1400" b="1" dirty="0" err="1">
                <a:solidFill>
                  <a:schemeClr val="accent3"/>
                </a:solidFill>
                <a:latin typeface="Verdana"/>
                <a:cs typeface="Verdana"/>
              </a:rPr>
              <a:t>a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mbiente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  <a:p>
            <a:pPr eaLnBrk="1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  <a:defRPr/>
            </a:pP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Período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: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r>
              <a:rPr lang="en-US" altLang="pt-BR" sz="1400" b="1" dirty="0" smtClean="0">
                <a:solidFill>
                  <a:schemeClr val="accent3"/>
                </a:solidFill>
                <a:latin typeface="Verdana"/>
                <a:cs typeface="Verdana"/>
              </a:rPr>
              <a:t> a xx/xx/</a:t>
            </a:r>
            <a:r>
              <a:rPr lang="en-US" altLang="pt-BR" sz="1400" b="1" dirty="0" err="1" smtClean="0">
                <a:solidFill>
                  <a:schemeClr val="accent3"/>
                </a:solidFill>
                <a:latin typeface="Verdana"/>
                <a:cs typeface="Verdana"/>
              </a:rPr>
              <a:t>xxxx</a:t>
            </a:r>
            <a:endParaRPr lang="en-US" altLang="pt-BR" sz="1400" b="1" dirty="0">
              <a:solidFill>
                <a:schemeClr val="accent3"/>
              </a:solidFill>
              <a:latin typeface="Verdana"/>
              <a:cs typeface="Verdana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844800" y="812912"/>
            <a:ext cx="62201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2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Local, data e horário: </a:t>
            </a:r>
          </a:p>
          <a:p>
            <a:pPr>
              <a:lnSpc>
                <a:spcPct val="200000"/>
              </a:lnSpc>
            </a:pPr>
            <a:r>
              <a:rPr lang="pt-BR" sz="12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Descrição da Ocorrência:</a:t>
            </a:r>
          </a:p>
          <a:p>
            <a:pPr>
              <a:lnSpc>
                <a:spcPct val="200000"/>
              </a:lnSpc>
            </a:pPr>
            <a:r>
              <a:rPr lang="pt-BR" sz="12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Causa da Ocorrência:</a:t>
            </a:r>
          </a:p>
          <a:p>
            <a:pPr>
              <a:lnSpc>
                <a:spcPct val="200000"/>
              </a:lnSpc>
            </a:pPr>
            <a:r>
              <a:rPr lang="pt-BR" sz="12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Ação Imediata:</a:t>
            </a:r>
          </a:p>
          <a:p>
            <a:pPr>
              <a:lnSpc>
                <a:spcPct val="200000"/>
              </a:lnSpc>
            </a:pPr>
            <a:r>
              <a:rPr lang="pt-BR" sz="12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Avaliação do resultado da Simulação (positivo e negativo)</a:t>
            </a:r>
          </a:p>
          <a:p>
            <a:pPr>
              <a:lnSpc>
                <a:spcPct val="200000"/>
              </a:lnSpc>
            </a:pPr>
            <a:endParaRPr lang="pt-BR" sz="1200" b="1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111644"/>
              </p:ext>
            </p:extLst>
          </p:nvPr>
        </p:nvGraphicFramePr>
        <p:xfrm>
          <a:off x="185098" y="785611"/>
          <a:ext cx="2558102" cy="330761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257336"/>
                <a:gridCol w="1300766"/>
              </a:tblGrid>
              <a:tr h="373488">
                <a:tc gridSpan="2">
                  <a:txBody>
                    <a:bodyPr/>
                    <a:lstStyle/>
                    <a:p>
                      <a:pPr algn="ctr"/>
                      <a:r>
                        <a:rPr lang="pt-BR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Cronograma de Simulados</a:t>
                      </a:r>
                      <a:endParaRPr lang="pt-BR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93">
                <a:tc>
                  <a:txBody>
                    <a:bodyPr/>
                    <a:lstStyle/>
                    <a:p>
                      <a:pPr marL="0" algn="ctr" defTabSz="342900" rtl="0" eaLnBrk="1" latinLnBrk="0" hangingPunct="1"/>
                      <a:r>
                        <a:rPr lang="pt-BR" sz="1100" b="1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Período</a:t>
                      </a:r>
                      <a:endParaRPr lang="pt-BR" sz="11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342900" rtl="0" eaLnBrk="1" latinLnBrk="0" hangingPunct="1"/>
                      <a:r>
                        <a:rPr lang="pt-BR" sz="1100" b="1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</a:t>
                      </a:r>
                      <a:endParaRPr lang="pt-BR" sz="11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010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1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009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2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009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3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009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</a:t>
                      </a: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pt-BR" sz="11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xxxx</a:t>
                      </a:r>
                      <a:endParaRPr lang="pt-BR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4</a:t>
                      </a:r>
                      <a:endParaRPr lang="pt-BR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824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Azul">
  <a:themeElements>
    <a:clrScheme name="RENOVA 2">
      <a:dk1>
        <a:srgbClr val="000000"/>
      </a:dk1>
      <a:lt1>
        <a:srgbClr val="FBFCFF"/>
      </a:lt1>
      <a:dk2>
        <a:srgbClr val="000000"/>
      </a:dk2>
      <a:lt2>
        <a:srgbClr val="FFFFFF"/>
      </a:lt2>
      <a:accent1>
        <a:srgbClr val="00A88E"/>
      </a:accent1>
      <a:accent2>
        <a:srgbClr val="F26622"/>
      </a:accent2>
      <a:accent3>
        <a:srgbClr val="2F3192"/>
      </a:accent3>
      <a:accent4>
        <a:srgbClr val="7FD3C6"/>
      </a:accent4>
      <a:accent5>
        <a:srgbClr val="F8B290"/>
      </a:accent5>
      <a:accent6>
        <a:srgbClr val="9798C8"/>
      </a:accent6>
      <a:hlink>
        <a:srgbClr val="2F3192"/>
      </a:hlink>
      <a:folHlink>
        <a:srgbClr val="F266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Verde">
  <a:themeElements>
    <a:clrScheme name="RENOVA 2">
      <a:dk1>
        <a:srgbClr val="000000"/>
      </a:dk1>
      <a:lt1>
        <a:srgbClr val="FBFCFF"/>
      </a:lt1>
      <a:dk2>
        <a:srgbClr val="000000"/>
      </a:dk2>
      <a:lt2>
        <a:srgbClr val="FFFFFF"/>
      </a:lt2>
      <a:accent1>
        <a:srgbClr val="00A88E"/>
      </a:accent1>
      <a:accent2>
        <a:srgbClr val="F26622"/>
      </a:accent2>
      <a:accent3>
        <a:srgbClr val="2F3192"/>
      </a:accent3>
      <a:accent4>
        <a:srgbClr val="7FD3C6"/>
      </a:accent4>
      <a:accent5>
        <a:srgbClr val="F8B290"/>
      </a:accent5>
      <a:accent6>
        <a:srgbClr val="9798C8"/>
      </a:accent6>
      <a:hlink>
        <a:srgbClr val="2F3192"/>
      </a:hlink>
      <a:folHlink>
        <a:srgbClr val="F266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Laranja">
  <a:themeElements>
    <a:clrScheme name="RENOVA 2">
      <a:dk1>
        <a:srgbClr val="000000"/>
      </a:dk1>
      <a:lt1>
        <a:srgbClr val="FBFCFF"/>
      </a:lt1>
      <a:dk2>
        <a:srgbClr val="000000"/>
      </a:dk2>
      <a:lt2>
        <a:srgbClr val="FFFFFF"/>
      </a:lt2>
      <a:accent1>
        <a:srgbClr val="00A88E"/>
      </a:accent1>
      <a:accent2>
        <a:srgbClr val="F26622"/>
      </a:accent2>
      <a:accent3>
        <a:srgbClr val="2F3192"/>
      </a:accent3>
      <a:accent4>
        <a:srgbClr val="7FD3C6"/>
      </a:accent4>
      <a:accent5>
        <a:srgbClr val="F8B290"/>
      </a:accent5>
      <a:accent6>
        <a:srgbClr val="9798C8"/>
      </a:accent6>
      <a:hlink>
        <a:srgbClr val="2F3192"/>
      </a:hlink>
      <a:folHlink>
        <a:srgbClr val="F266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Tema Laranja">
  <a:themeElements>
    <a:clrScheme name="RENOVA 2">
      <a:dk1>
        <a:srgbClr val="000000"/>
      </a:dk1>
      <a:lt1>
        <a:srgbClr val="FBFCFF"/>
      </a:lt1>
      <a:dk2>
        <a:srgbClr val="000000"/>
      </a:dk2>
      <a:lt2>
        <a:srgbClr val="FFFFFF"/>
      </a:lt2>
      <a:accent1>
        <a:srgbClr val="00A88E"/>
      </a:accent1>
      <a:accent2>
        <a:srgbClr val="F26622"/>
      </a:accent2>
      <a:accent3>
        <a:srgbClr val="2F3192"/>
      </a:accent3>
      <a:accent4>
        <a:srgbClr val="7FD3C6"/>
      </a:accent4>
      <a:accent5>
        <a:srgbClr val="F8B290"/>
      </a:accent5>
      <a:accent6>
        <a:srgbClr val="9798C8"/>
      </a:accent6>
      <a:hlink>
        <a:srgbClr val="2F3192"/>
      </a:hlink>
      <a:folHlink>
        <a:srgbClr val="F266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Institucional">
  <a:themeElements>
    <a:clrScheme name="RENOVA 2">
      <a:dk1>
        <a:srgbClr val="000000"/>
      </a:dk1>
      <a:lt1>
        <a:srgbClr val="FBFCFF"/>
      </a:lt1>
      <a:dk2>
        <a:srgbClr val="000000"/>
      </a:dk2>
      <a:lt2>
        <a:srgbClr val="FFFFFF"/>
      </a:lt2>
      <a:accent1>
        <a:srgbClr val="00A88E"/>
      </a:accent1>
      <a:accent2>
        <a:srgbClr val="F26622"/>
      </a:accent2>
      <a:accent3>
        <a:srgbClr val="2F3192"/>
      </a:accent3>
      <a:accent4>
        <a:srgbClr val="7FD3C6"/>
      </a:accent4>
      <a:accent5>
        <a:srgbClr val="F8B290"/>
      </a:accent5>
      <a:accent6>
        <a:srgbClr val="9798C8"/>
      </a:accent6>
      <a:hlink>
        <a:srgbClr val="2F3192"/>
      </a:hlink>
      <a:folHlink>
        <a:srgbClr val="F266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8478B79AF4D544A943976658AA11C67" ma:contentTypeVersion="1" ma:contentTypeDescription="Crie um novo documento." ma:contentTypeScope="" ma:versionID="d519a73e938eb50e5fefafc2e626465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d635303046054dfbbae888be3fb2e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Tipo de Conteúdo"/>
        <xsd:element ref="dc:title" minOccurs="0" maxOccurs="1" ma:index="3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FA6C22-1C3A-413E-A262-7316F2A2BC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EF25F6-0875-44DA-9410-9C544AE296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3A27A0E-990D-4598-9BD0-DC13F8382B8B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16607</TotalTime>
  <Words>810</Words>
  <Application>Microsoft Office PowerPoint</Application>
  <PresentationFormat>Apresentação na tela (16:9)</PresentationFormat>
  <Paragraphs>258</Paragraphs>
  <Slides>24</Slides>
  <Notes>15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5</vt:i4>
      </vt:variant>
      <vt:variant>
        <vt:lpstr>Títulos de slides</vt:lpstr>
      </vt:variant>
      <vt:variant>
        <vt:i4>24</vt:i4>
      </vt:variant>
    </vt:vector>
  </HeadingPairs>
  <TitlesOfParts>
    <vt:vector size="35" baseType="lpstr">
      <vt:lpstr>Arial</vt:lpstr>
      <vt:lpstr>Calibri</vt:lpstr>
      <vt:lpstr>Cambria Math</vt:lpstr>
      <vt:lpstr>Times New Roman</vt:lpstr>
      <vt:lpstr>Verdana</vt:lpstr>
      <vt:lpstr>Wingdings</vt:lpstr>
      <vt:lpstr>Tema Azul</vt:lpstr>
      <vt:lpstr>Tema Verde</vt:lpstr>
      <vt:lpstr>Tema Laranja</vt:lpstr>
      <vt:lpstr>1_Tema Laranja</vt:lpstr>
      <vt:lpstr>Institucional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mac12</dc:creator>
  <cp:lastModifiedBy>Progen</cp:lastModifiedBy>
  <cp:revision>894</cp:revision>
  <cp:lastPrinted>2017-06-21T21:24:47Z</cp:lastPrinted>
  <dcterms:created xsi:type="dcterms:W3CDTF">2017-05-16T13:18:20Z</dcterms:created>
  <dcterms:modified xsi:type="dcterms:W3CDTF">2018-05-30T18:25:12Z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0x010100F8478B79AF4D544A943976658AA11C67</vt:lpwstr>
  </property>
</Properties>
</file>