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3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4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6" r:id="rId5"/>
    <p:sldMasterId id="2147483694" r:id="rId6"/>
    <p:sldMasterId id="2147483724" r:id="rId7"/>
    <p:sldMasterId id="2147483780" r:id="rId8"/>
  </p:sldMasterIdLst>
  <p:notesMasterIdLst>
    <p:notesMasterId r:id="rId31"/>
  </p:notesMasterIdLst>
  <p:handoutMasterIdLst>
    <p:handoutMasterId r:id="rId32"/>
  </p:handoutMasterIdLst>
  <p:sldIdLst>
    <p:sldId id="447" r:id="rId9"/>
    <p:sldId id="714" r:id="rId10"/>
    <p:sldId id="730" r:id="rId11"/>
    <p:sldId id="745" r:id="rId12"/>
    <p:sldId id="728" r:id="rId13"/>
    <p:sldId id="746" r:id="rId14"/>
    <p:sldId id="734" r:id="rId15"/>
    <p:sldId id="747" r:id="rId16"/>
    <p:sldId id="735" r:id="rId17"/>
    <p:sldId id="736" r:id="rId18"/>
    <p:sldId id="737" r:id="rId19"/>
    <p:sldId id="750" r:id="rId20"/>
    <p:sldId id="751" r:id="rId21"/>
    <p:sldId id="752" r:id="rId22"/>
    <p:sldId id="753" r:id="rId23"/>
    <p:sldId id="759" r:id="rId24"/>
    <p:sldId id="754" r:id="rId25"/>
    <p:sldId id="760" r:id="rId26"/>
    <p:sldId id="761" r:id="rId27"/>
    <p:sldId id="757" r:id="rId28"/>
    <p:sldId id="758" r:id="rId29"/>
    <p:sldId id="733" r:id="rId30"/>
  </p:sldIdLst>
  <p:sldSz cx="9144000" cy="5143500" type="screen16x9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2" userDrawn="1">
          <p15:clr>
            <a:srgbClr val="A4A3A4"/>
          </p15:clr>
        </p15:guide>
        <p15:guide id="2" orient="horz" pos="3061">
          <p15:clr>
            <a:srgbClr val="A4A3A4"/>
          </p15:clr>
        </p15:guide>
        <p15:guide id="3" orient="horz" pos="2618">
          <p15:clr>
            <a:srgbClr val="A4A3A4"/>
          </p15:clr>
        </p15:guide>
        <p15:guide id="4" orient="horz" pos="2822" userDrawn="1">
          <p15:clr>
            <a:srgbClr val="A4A3A4"/>
          </p15:clr>
        </p15:guide>
        <p15:guide id="6" orient="horz" pos="191" userDrawn="1">
          <p15:clr>
            <a:srgbClr val="A4A3A4"/>
          </p15:clr>
        </p15:guide>
        <p15:guide id="7" orient="horz" pos="305" userDrawn="1">
          <p15:clr>
            <a:srgbClr val="A4A3A4"/>
          </p15:clr>
        </p15:guide>
        <p15:guide id="8" pos="5511" userDrawn="1">
          <p15:clr>
            <a:srgbClr val="A4A3A4"/>
          </p15:clr>
        </p15:guide>
        <p15:guide id="9" pos="249" userDrawn="1">
          <p15:clr>
            <a:srgbClr val="A4A3A4"/>
          </p15:clr>
        </p15:guide>
        <p15:guide id="10" pos="4059" userDrawn="1">
          <p15:clr>
            <a:srgbClr val="A4A3A4"/>
          </p15:clr>
        </p15:guide>
        <p15:guide id="11" pos="2313" userDrawn="1">
          <p15:clr>
            <a:srgbClr val="A4A3A4"/>
          </p15:clr>
        </p15:guide>
        <p15:guide id="12" pos="2676" userDrawn="1">
          <p15:clr>
            <a:srgbClr val="A4A3A4"/>
          </p15:clr>
        </p15:guide>
        <p15:guide id="13" pos="3583" userDrawn="1">
          <p15:clr>
            <a:srgbClr val="A4A3A4"/>
          </p15:clr>
        </p15:guide>
        <p15:guide id="14" pos="2562" userDrawn="1">
          <p15:clr>
            <a:srgbClr val="A4A3A4"/>
          </p15:clr>
        </p15:guide>
        <p15:guide id="15" pos="1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3192"/>
    <a:srgbClr val="00FF99"/>
    <a:srgbClr val="00A88E"/>
    <a:srgbClr val="F26622"/>
    <a:srgbClr val="03FCFB"/>
    <a:srgbClr val="B15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Estilo Escuro 2 - Ênfase 1/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Estilo Escuro 2 - Ênfase 3/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Estilo Escuro 2 - Ênfase 5/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5" autoAdjust="0"/>
    <p:restoredTop sz="94411" autoAdjust="0"/>
  </p:normalViewPr>
  <p:slideViewPr>
    <p:cSldViewPr snapToGrid="0" snapToObjects="1" showGuides="1">
      <p:cViewPr varScale="1">
        <p:scale>
          <a:sx n="90" d="100"/>
          <a:sy n="90" d="100"/>
        </p:scale>
        <p:origin x="744" y="84"/>
      </p:cViewPr>
      <p:guideLst>
        <p:guide orient="horz" pos="962"/>
        <p:guide orient="horz" pos="3061"/>
        <p:guide orient="horz" pos="2618"/>
        <p:guide orient="horz" pos="2822"/>
        <p:guide orient="horz" pos="191"/>
        <p:guide orient="horz" pos="305"/>
        <p:guide pos="5511"/>
        <p:guide pos="249"/>
        <p:guide pos="4059"/>
        <p:guide pos="2313"/>
        <p:guide pos="2676"/>
        <p:guide pos="3583"/>
        <p:guide pos="2562"/>
        <p:guide pos="1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handoutMaster" Target="handoutMasters/handoutMaster1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00550449\Documents\Documentos\Manual%20de%20gest&#227;o%20ambiental\Procedimento%20GA%20REV-02\PG-LIC-001%20-%20Requisitos%20de%20Gest&#227;o%20Ambiental\FM-LIC-006%20-%20Planilha%20de%20Indicadore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00550449\Documents\Documentos\Manual%20de%20gest&#227;o%20ambiental\Procedimento%20GA%20REV-02\PG-LIC-001%20-%20Requisitos%20de%20Gest&#227;o%20Ambiental\FM-LIC-006%20-%20Planilha%20de%20Indicadore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pt-BR" dirty="0"/>
              <a:t>Inspeções</a:t>
            </a:r>
            <a:r>
              <a:rPr lang="pt-BR" baseline="0" dirty="0"/>
              <a:t> Ambientais</a:t>
            </a:r>
            <a:endParaRPr lang="pt-B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'LUCIANO PEDROSO'!$C$5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'LUCIANO PEDROSO'!$B$6:$B$10</c:f>
              <c:strCache>
                <c:ptCount val="5"/>
                <c:pt idx="0">
                  <c:v>Inspeções realizadas</c:v>
                </c:pt>
                <c:pt idx="1">
                  <c:v>Desvios registrados</c:v>
                </c:pt>
                <c:pt idx="2">
                  <c:v>Atendidos dentro do prazo</c:v>
                </c:pt>
                <c:pt idx="3">
                  <c:v>Atendidos fora do prazo</c:v>
                </c:pt>
                <c:pt idx="4">
                  <c:v>Em aberto</c:v>
                </c:pt>
              </c:strCache>
            </c:strRef>
          </c:cat>
          <c:val>
            <c:numRef>
              <c:f>'LUCIANO PEDROSO'!$C$6:$C$10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19-4F02-A442-085A4EDDF4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455366032"/>
        <c:axId val="-455378000"/>
      </c:barChart>
      <c:catAx>
        <c:axId val="-45536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455378000"/>
        <c:crosses val="autoZero"/>
        <c:auto val="1"/>
        <c:lblAlgn val="ctr"/>
        <c:lblOffset val="100"/>
        <c:noMultiLvlLbl val="0"/>
      </c:catAx>
      <c:valAx>
        <c:axId val="-4553780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455366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002060"/>
          </a:solidFill>
        </a:defRPr>
      </a:pPr>
      <a:endParaRPr lang="pt-B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Desvios por Critério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0620252525252524"/>
          <c:y val="0.15523472222222223"/>
          <c:w val="0.49895883838383837"/>
          <c:h val="0.68606840277777781"/>
        </c:manualLayout>
      </c:layout>
      <c:pieChart>
        <c:varyColors val="1"/>
        <c:ser>
          <c:idx val="0"/>
          <c:order val="0"/>
          <c:tx>
            <c:strRef>
              <c:f>'LUCIANO PEDROSO'!$T$5</c:f>
              <c:strCache>
                <c:ptCount val="1"/>
                <c:pt idx="0">
                  <c:v>JAN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C44-4ED7-ADE8-F8D0A126C1A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C44-4ED7-ADE8-F8D0A126C1A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C44-4ED7-ADE8-F8D0A126C1A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C44-4ED7-ADE8-F8D0A126C1A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C44-4ED7-ADE8-F8D0A126C1A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C44-4ED7-ADE8-F8D0A126C1A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C44-4ED7-ADE8-F8D0A126C1A9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C44-4ED7-ADE8-F8D0A126C1A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C44-4ED7-ADE8-F8D0A126C1A9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C44-4ED7-ADE8-F8D0A126C1A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C44-4ED7-ADE8-F8D0A126C1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'LUCIANO PEDROSO'!$S$6:$S$12</c:f>
              <c:strCache>
                <c:ptCount val="7"/>
                <c:pt idx="0">
                  <c:v>Organização e limpeza</c:v>
                </c:pt>
                <c:pt idx="1">
                  <c:v>Gestão de Resíduos</c:v>
                </c:pt>
                <c:pt idx="2">
                  <c:v>Regulamentação</c:v>
                </c:pt>
                <c:pt idx="3">
                  <c:v>Produtos Químicos</c:v>
                </c:pt>
                <c:pt idx="4">
                  <c:v>Recursos Hídricos</c:v>
                </c:pt>
                <c:pt idx="5">
                  <c:v>Emissões Atmosféricas</c:v>
                </c:pt>
                <c:pt idx="6">
                  <c:v>Áreas Verdes</c:v>
                </c:pt>
              </c:strCache>
            </c:strRef>
          </c:cat>
          <c:val>
            <c:numRef>
              <c:f>'LUCIANO PEDROSO'!$T$6:$T$12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C44-4ED7-ADE8-F8D0A126C1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65327373737373728"/>
          <c:y val="0.14808854166666666"/>
          <c:w val="0.31327601010101008"/>
          <c:h val="0.70750277777777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lang="pt-BR" sz="9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Resíduos/Kg - Mensal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'NOME DO FORNECEDOR DE SERVIÇOS'!$CS$13:$CS$18</c:f>
              <c:strCache>
                <c:ptCount val="6"/>
                <c:pt idx="0">
                  <c:v>Plástico</c:v>
                </c:pt>
                <c:pt idx="1">
                  <c:v>Papel</c:v>
                </c:pt>
                <c:pt idx="2">
                  <c:v>Orgânico</c:v>
                </c:pt>
                <c:pt idx="3">
                  <c:v>Não Reciclável</c:v>
                </c:pt>
                <c:pt idx="4">
                  <c:v>Metais</c:v>
                </c:pt>
                <c:pt idx="5">
                  <c:v>Classe I</c:v>
                </c:pt>
              </c:strCache>
            </c:strRef>
          </c:cat>
          <c:val>
            <c:numRef>
              <c:f>'NOME DO FORNECEDOR DE SERVIÇOS'!$CT$13:$CT$18</c:f>
              <c:numCache>
                <c:formatCode>General</c:formatCode>
                <c:ptCount val="6"/>
                <c:pt idx="0">
                  <c:v>20</c:v>
                </c:pt>
                <c:pt idx="1">
                  <c:v>30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F1-4C51-BE4F-07713F8114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455372560"/>
        <c:axId val="-455369296"/>
      </c:barChart>
      <c:catAx>
        <c:axId val="-455372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455369296"/>
        <c:crosses val="autoZero"/>
        <c:auto val="1"/>
        <c:lblAlgn val="ctr"/>
        <c:lblOffset val="100"/>
        <c:noMultiLvlLbl val="0"/>
      </c:catAx>
      <c:valAx>
        <c:axId val="-45536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4553725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002060"/>
          </a:solidFill>
        </a:defRPr>
      </a:pPr>
      <a:endParaRPr lang="pt-B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600" b="1">
                <a:solidFill>
                  <a:schemeClr val="accent5">
                    <a:lumMod val="50000"/>
                  </a:schemeClr>
                </a:solidFill>
              </a:rPr>
              <a:t>Resíduos</a:t>
            </a:r>
            <a:r>
              <a:rPr lang="pt-BR" sz="1600" b="1" baseline="0">
                <a:solidFill>
                  <a:schemeClr val="accent5">
                    <a:lumMod val="50000"/>
                  </a:schemeClr>
                </a:solidFill>
              </a:rPr>
              <a:t> - Anual</a:t>
            </a:r>
            <a:endParaRPr lang="pt-BR" sz="1600" b="1">
              <a:solidFill>
                <a:schemeClr val="accent5">
                  <a:lumMod val="50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'NOME DO FORNECEDOR DE SERVIÇOS'!$CS$13</c:f>
              <c:strCache>
                <c:ptCount val="1"/>
                <c:pt idx="0">
                  <c:v>Plástico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'NOME DO FORNECEDOR DE SERVIÇOS'!$CT$12:$DE$12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'NOME DO FORNECEDOR DE SERVIÇOS'!$CT$13:$DE$13</c:f>
              <c:numCache>
                <c:formatCode>General</c:formatCode>
                <c:ptCount val="12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D5-4DEA-B3FB-5F54C71E26E9}"/>
            </c:ext>
          </c:extLst>
        </c:ser>
        <c:ser>
          <c:idx val="1"/>
          <c:order val="1"/>
          <c:tx>
            <c:strRef>
              <c:f>'NOME DO FORNECEDOR DE SERVIÇOS'!$CS$14</c:f>
              <c:strCache>
                <c:ptCount val="1"/>
                <c:pt idx="0">
                  <c:v>Papel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'NOME DO FORNECEDOR DE SERVIÇOS'!$CT$12:$DE$12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'NOME DO FORNECEDOR DE SERVIÇOS'!$CT$14:$DE$14</c:f>
              <c:numCache>
                <c:formatCode>General</c:formatCode>
                <c:ptCount val="12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D5-4DEA-B3FB-5F54C71E26E9}"/>
            </c:ext>
          </c:extLst>
        </c:ser>
        <c:ser>
          <c:idx val="2"/>
          <c:order val="2"/>
          <c:tx>
            <c:strRef>
              <c:f>'NOME DO FORNECEDOR DE SERVIÇOS'!$CS$15</c:f>
              <c:strCache>
                <c:ptCount val="1"/>
                <c:pt idx="0">
                  <c:v>Orgânico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'NOME DO FORNECEDOR DE SERVIÇOS'!$CT$12:$DE$12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'NOME DO FORNECEDOR DE SERVIÇOS'!$CT$15:$DE$15</c:f>
              <c:numCache>
                <c:formatCode>General</c:formatCode>
                <c:ptCount val="12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D5-4DEA-B3FB-5F54C71E26E9}"/>
            </c:ext>
          </c:extLst>
        </c:ser>
        <c:ser>
          <c:idx val="3"/>
          <c:order val="3"/>
          <c:tx>
            <c:strRef>
              <c:f>'NOME DO FORNECEDOR DE SERVIÇOS'!$CS$16</c:f>
              <c:strCache>
                <c:ptCount val="1"/>
                <c:pt idx="0">
                  <c:v>Não Reciclável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'NOME DO FORNECEDOR DE SERVIÇOS'!$CT$12:$DE$12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'NOME DO FORNECEDOR DE SERVIÇOS'!$CT$16:$DE$16</c:f>
              <c:numCache>
                <c:formatCode>General</c:formatCode>
                <c:ptCount val="12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ED5-4DEA-B3FB-5F54C71E26E9}"/>
            </c:ext>
          </c:extLst>
        </c:ser>
        <c:ser>
          <c:idx val="4"/>
          <c:order val="4"/>
          <c:tx>
            <c:strRef>
              <c:f>'NOME DO FORNECEDOR DE SERVIÇOS'!$CS$17</c:f>
              <c:strCache>
                <c:ptCount val="1"/>
                <c:pt idx="0">
                  <c:v>Metais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'NOME DO FORNECEDOR DE SERVIÇOS'!$CT$12:$DE$12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'NOME DO FORNECEDOR DE SERVIÇOS'!$CT$17:$DE$17</c:f>
              <c:numCache>
                <c:formatCode>General</c:formatCode>
                <c:ptCount val="12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D5-4DEA-B3FB-5F54C71E26E9}"/>
            </c:ext>
          </c:extLst>
        </c:ser>
        <c:ser>
          <c:idx val="5"/>
          <c:order val="5"/>
          <c:tx>
            <c:strRef>
              <c:f>'NOME DO FORNECEDOR DE SERVIÇOS'!$CS$18</c:f>
              <c:strCache>
                <c:ptCount val="1"/>
                <c:pt idx="0">
                  <c:v>Classe 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'NOME DO FORNECEDOR DE SERVIÇOS'!$CT$12:$DE$12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'NOME DO FORNECEDOR DE SERVIÇOS'!$CT$18:$DE$18</c:f>
              <c:numCache>
                <c:formatCode>General</c:formatCode>
                <c:ptCount val="12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ED5-4DEA-B3FB-5F54C71E26E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axId val="645710975"/>
        <c:axId val="708068303"/>
      </c:barChart>
      <c:catAx>
        <c:axId val="64571097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08068303"/>
        <c:crosses val="autoZero"/>
        <c:auto val="1"/>
        <c:lblAlgn val="ctr"/>
        <c:lblOffset val="100"/>
        <c:noMultiLvlLbl val="0"/>
      </c:catAx>
      <c:valAx>
        <c:axId val="70806830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457109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7246717171717169E-2"/>
          <c:y val="0.80997916666666669"/>
          <c:w val="0.91192045454545456"/>
          <c:h val="0.16356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600" b="1">
                <a:solidFill>
                  <a:schemeClr val="accent5">
                    <a:lumMod val="50000"/>
                  </a:schemeClr>
                </a:solidFill>
              </a:rPr>
              <a:t>Monitoramento</a:t>
            </a:r>
            <a:r>
              <a:rPr lang="pt-BR" sz="1600" b="1" baseline="0">
                <a:solidFill>
                  <a:schemeClr val="accent5">
                    <a:lumMod val="50000"/>
                  </a:schemeClr>
                </a:solidFill>
              </a:rPr>
              <a:t> de Fumaça Negra</a:t>
            </a:r>
            <a:endParaRPr lang="pt-BR" sz="1600" b="1">
              <a:solidFill>
                <a:schemeClr val="accent5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22515850694444445"/>
          <c:y val="3.96875000000000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MEGATON!$AL$13</c:f>
              <c:strCache>
                <c:ptCount val="1"/>
                <c:pt idx="0">
                  <c:v>Mobilizados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MEGATON!$AK$14:$AK$25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MEGATON!$AL$14:$AL$25</c:f>
              <c:numCache>
                <c:formatCode>General</c:formatCode>
                <c:ptCount val="12"/>
                <c:pt idx="0">
                  <c:v>9</c:v>
                </c:pt>
                <c:pt idx="1">
                  <c:v>9</c:v>
                </c:pt>
                <c:pt idx="2">
                  <c:v>9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40-4437-B7C2-949036DA925C}"/>
            </c:ext>
          </c:extLst>
        </c:ser>
        <c:ser>
          <c:idx val="1"/>
          <c:order val="1"/>
          <c:tx>
            <c:strRef>
              <c:f>MEGATON!$AM$13</c:f>
              <c:strCache>
                <c:ptCount val="1"/>
                <c:pt idx="0">
                  <c:v>Monitotados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MEGATON!$AK$14:$AK$25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MEGATON!$AM$14:$AM$25</c:f>
              <c:numCache>
                <c:formatCode>General</c:formatCode>
                <c:ptCount val="12"/>
                <c:pt idx="0">
                  <c:v>7</c:v>
                </c:pt>
                <c:pt idx="1">
                  <c:v>9</c:v>
                </c:pt>
                <c:pt idx="2">
                  <c:v>9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40-4437-B7C2-949036DA925C}"/>
            </c:ext>
          </c:extLst>
        </c:ser>
        <c:ser>
          <c:idx val="2"/>
          <c:order val="2"/>
          <c:tx>
            <c:strRef>
              <c:f>MEGATON!$AN$13</c:f>
              <c:strCache>
                <c:ptCount val="1"/>
                <c:pt idx="0">
                  <c:v>Aprovados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MEGATON!$AK$14:$AK$25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MEGATON!$AN$14:$AN$25</c:f>
              <c:numCache>
                <c:formatCode>General</c:formatCode>
                <c:ptCount val="12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40-4437-B7C2-949036DA9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628880416"/>
        <c:axId val="-952305184"/>
      </c:barChart>
      <c:catAx>
        <c:axId val="-628880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952305184"/>
        <c:crosses val="autoZero"/>
        <c:auto val="1"/>
        <c:lblAlgn val="ctr"/>
        <c:lblOffset val="100"/>
        <c:noMultiLvlLbl val="0"/>
      </c:catAx>
      <c:valAx>
        <c:axId val="-9523051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62888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600" b="1">
                <a:solidFill>
                  <a:schemeClr val="accent5">
                    <a:lumMod val="50000"/>
                  </a:schemeClr>
                </a:solidFill>
              </a:rPr>
              <a:t>Captação</a:t>
            </a:r>
            <a:r>
              <a:rPr lang="pt-BR" sz="1600" b="1" baseline="0">
                <a:solidFill>
                  <a:schemeClr val="accent5">
                    <a:lumMod val="50000"/>
                  </a:schemeClr>
                </a:solidFill>
              </a:rPr>
              <a:t> de Água - M³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MEGATON!$CA$14</c:f>
              <c:strCache>
                <c:ptCount val="1"/>
                <c:pt idx="0">
                  <c:v>Irrigação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MEGATON!$CB$13:$CM$13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MEGATON!$CB$14:$CM$14</c:f>
              <c:numCache>
                <c:formatCode>General</c:formatCode>
                <c:ptCount val="12"/>
                <c:pt idx="0">
                  <c:v>24</c:v>
                </c:pt>
                <c:pt idx="1">
                  <c:v>0</c:v>
                </c:pt>
                <c:pt idx="2">
                  <c:v>0</c:v>
                </c:pt>
                <c:pt idx="3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AE-44C0-BF69-7F23511FDF5F}"/>
            </c:ext>
          </c:extLst>
        </c:ser>
        <c:ser>
          <c:idx val="1"/>
          <c:order val="1"/>
          <c:tx>
            <c:strRef>
              <c:f>MEGATON!$CA$15</c:f>
              <c:strCache>
                <c:ptCount val="1"/>
                <c:pt idx="0">
                  <c:v>Terraplanagem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MEGATON!$CB$13:$CM$13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MEGATON!$CB$15:$CM$15</c:f>
              <c:numCache>
                <c:formatCode>General</c:formatCode>
                <c:ptCount val="12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AE-44C0-BF69-7F23511FDF5F}"/>
            </c:ext>
          </c:extLst>
        </c:ser>
        <c:ser>
          <c:idx val="2"/>
          <c:order val="2"/>
          <c:tx>
            <c:strRef>
              <c:f>MEGATON!$CA$16</c:f>
              <c:strCache>
                <c:ptCount val="1"/>
                <c:pt idx="0">
                  <c:v>Umectação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MEGATON!$CB$13:$CM$13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MEGATON!$CB$16:$CM$16</c:f>
              <c:numCache>
                <c:formatCode>General</c:formatCode>
                <c:ptCount val="12"/>
                <c:pt idx="0">
                  <c:v>34</c:v>
                </c:pt>
                <c:pt idx="1">
                  <c:v>0</c:v>
                </c:pt>
                <c:pt idx="2">
                  <c:v>46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AE-44C0-BF69-7F23511FDF5F}"/>
            </c:ext>
          </c:extLst>
        </c:ser>
        <c:ser>
          <c:idx val="3"/>
          <c:order val="3"/>
          <c:tx>
            <c:strRef>
              <c:f>MEGATON!$CA$17</c:f>
              <c:strCache>
                <c:ptCount val="1"/>
                <c:pt idx="0">
                  <c:v>Abastecimento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MEGATON!$CB$13:$CM$13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MEGATON!$CB$17:$CM$17</c:f>
              <c:numCache>
                <c:formatCode>General</c:formatCode>
                <c:ptCount val="12"/>
                <c:pt idx="0">
                  <c:v>0</c:v>
                </c:pt>
                <c:pt idx="1">
                  <c:v>25</c:v>
                </c:pt>
                <c:pt idx="2">
                  <c:v>23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2AE-44C0-BF69-7F23511FDF5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953758384"/>
        <c:axId val="-953755120"/>
      </c:barChart>
      <c:catAx>
        <c:axId val="-95375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953755120"/>
        <c:crosses val="autoZero"/>
        <c:auto val="1"/>
        <c:lblAlgn val="ctr"/>
        <c:lblOffset val="100"/>
        <c:noMultiLvlLbl val="0"/>
      </c:catAx>
      <c:valAx>
        <c:axId val="-9537551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953758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600" b="1">
                <a:solidFill>
                  <a:schemeClr val="accent5">
                    <a:lumMod val="50000"/>
                  </a:schemeClr>
                </a:solidFill>
              </a:rPr>
              <a:t>Efluentes Sanitários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MEGATON!$BG$15</c:f>
              <c:strCache>
                <c:ptCount val="1"/>
                <c:pt idx="0">
                  <c:v>Volume (litros)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MEGATON!$BH$13:$BS$13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MEGATON!$BH$15:$BS$15</c:f>
              <c:numCache>
                <c:formatCode>General</c:formatCode>
                <c:ptCount val="12"/>
                <c:pt idx="0">
                  <c:v>10395</c:v>
                </c:pt>
                <c:pt idx="1">
                  <c:v>10450</c:v>
                </c:pt>
                <c:pt idx="2">
                  <c:v>10150</c:v>
                </c:pt>
                <c:pt idx="3">
                  <c:v>10050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C1-4AEE-B52A-031A7A8215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952309536"/>
        <c:axId val="-952310624"/>
      </c:barChart>
      <c:lineChart>
        <c:grouping val="standard"/>
        <c:varyColors val="0"/>
        <c:ser>
          <c:idx val="0"/>
          <c:order val="0"/>
          <c:tx>
            <c:strRef>
              <c:f>MEGATON!$BG$14</c:f>
              <c:strCache>
                <c:ptCount val="1"/>
                <c:pt idx="0">
                  <c:v>Nº de sanitários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6145833333333334E-3"/>
                  <c:y val="7.055555555555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C1-4AEE-B52A-031A7A8215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MEGATON!$BH$13:$BS$13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MEGATON!$BH$14:$BS$14</c:f>
              <c:numCache>
                <c:formatCode>General</c:formatCode>
                <c:ptCount val="12"/>
                <c:pt idx="0">
                  <c:v>10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6C1-4AEE-B52A-031A7A8215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52307360"/>
        <c:axId val="-952302464"/>
      </c:lineChart>
      <c:valAx>
        <c:axId val="-9523106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952309536"/>
        <c:crosses val="autoZero"/>
        <c:crossBetween val="between"/>
      </c:valAx>
      <c:catAx>
        <c:axId val="-952309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952310624"/>
        <c:crosses val="autoZero"/>
        <c:auto val="1"/>
        <c:lblAlgn val="ctr"/>
        <c:lblOffset val="100"/>
        <c:noMultiLvlLbl val="0"/>
      </c:catAx>
      <c:valAx>
        <c:axId val="-95230246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952307360"/>
        <c:crosses val="max"/>
        <c:crossBetween val="between"/>
      </c:valAx>
      <c:catAx>
        <c:axId val="-9523073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95230246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596145833333335"/>
          <c:y val="0.88968680555555557"/>
          <c:w val="0.59072465277777775"/>
          <c:h val="0.101066319444444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600" b="1">
                <a:solidFill>
                  <a:schemeClr val="accent5">
                    <a:lumMod val="50000"/>
                  </a:schemeClr>
                </a:solidFill>
              </a:rPr>
              <a:t>Avaliação de Desempenho Ambiental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MEGATON!$DL$15</c:f>
              <c:strCache>
                <c:ptCount val="1"/>
                <c:pt idx="0">
                  <c:v>Resultados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MEGATON!$DK$16:$DK$27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MEGATON!$DL$16:$DL$27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07-400F-AC68-2CDB09D2D1A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953756208"/>
        <c:axId val="-953757840"/>
      </c:barChart>
      <c:lineChart>
        <c:grouping val="standard"/>
        <c:varyColors val="0"/>
        <c:ser>
          <c:idx val="1"/>
          <c:order val="1"/>
          <c:tx>
            <c:strRef>
              <c:f>MEGATON!$DM$15</c:f>
              <c:strCache>
                <c:ptCount val="1"/>
                <c:pt idx="0">
                  <c:v>Meta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07-400F-AC68-2CDB09D2D1A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207-400F-AC68-2CDB09D2D1AC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207-400F-AC68-2CDB09D2D1AC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207-400F-AC68-2CDB09D2D1AC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207-400F-AC68-2CDB09D2D1AC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207-400F-AC68-2CDB09D2D1AC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207-400F-AC68-2CDB09D2D1AC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207-400F-AC68-2CDB09D2D1AC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207-400F-AC68-2CDB09D2D1AC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207-400F-AC68-2CDB09D2D1AC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207-400F-AC68-2CDB09D2D1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MEGATON!$DK$16:$DK$27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MEGATON!$DM$16:$DM$27</c:f>
              <c:numCache>
                <c:formatCode>0%</c:formatCode>
                <c:ptCount val="12"/>
                <c:pt idx="0">
                  <c:v>0.8</c:v>
                </c:pt>
                <c:pt idx="1">
                  <c:v>0.8</c:v>
                </c:pt>
                <c:pt idx="2">
                  <c:v>0.8</c:v>
                </c:pt>
                <c:pt idx="3">
                  <c:v>0.8</c:v>
                </c:pt>
                <c:pt idx="4">
                  <c:v>0.8</c:v>
                </c:pt>
                <c:pt idx="5">
                  <c:v>0.8</c:v>
                </c:pt>
                <c:pt idx="6">
                  <c:v>0.8</c:v>
                </c:pt>
                <c:pt idx="7">
                  <c:v>0.8</c:v>
                </c:pt>
                <c:pt idx="8">
                  <c:v>0.8</c:v>
                </c:pt>
                <c:pt idx="9">
                  <c:v>0.8</c:v>
                </c:pt>
                <c:pt idx="10">
                  <c:v>0.8</c:v>
                </c:pt>
                <c:pt idx="11">
                  <c:v>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4207-400F-AC68-2CDB09D2D1A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953756208"/>
        <c:axId val="-953757840"/>
      </c:lineChart>
      <c:catAx>
        <c:axId val="-95375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953757840"/>
        <c:crosses val="autoZero"/>
        <c:auto val="1"/>
        <c:lblAlgn val="ctr"/>
        <c:lblOffset val="100"/>
        <c:noMultiLvlLbl val="0"/>
      </c:catAx>
      <c:valAx>
        <c:axId val="-953757840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-95375620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F17C1-D4CA-481F-A952-44E6CA761545}" type="datetimeFigureOut">
              <a:rPr lang="pt-BR" smtClean="0"/>
              <a:t>13/07/2018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01A5C-6FDB-40D8-A055-AAEA156C829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3041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C9EA4-B861-DE4E-89AA-A44EC068A438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8AA9B-E652-8F46-A15F-7A6A8161981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1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undacao_Renova_Marca_RGB_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538" y="1804399"/>
            <a:ext cx="5294924" cy="1586223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14pt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5"/>
            <a:ext cx="3505200" cy="28257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000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71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3" hasCustomPrompt="1"/>
          </p:nvPr>
        </p:nvSpPr>
        <p:spPr>
          <a:xfrm>
            <a:off x="4221164" y="1582722"/>
            <a:ext cx="4535486" cy="258446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 baseline="0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2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391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1" hasCustomPrompt="1"/>
          </p:nvPr>
        </p:nvSpPr>
        <p:spPr>
          <a:xfrm>
            <a:off x="295930" y="1571625"/>
            <a:ext cx="8460720" cy="25955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0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53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7" name="Chart Placeholder 15"/>
          <p:cNvSpPr>
            <a:spLocks noGrp="1"/>
          </p:cNvSpPr>
          <p:nvPr>
            <p:ph type="chart" sz="quarter" idx="14" hasCustomPrompt="1"/>
          </p:nvPr>
        </p:nvSpPr>
        <p:spPr>
          <a:xfrm>
            <a:off x="295421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Chart Placeholder 15"/>
          <p:cNvSpPr>
            <a:spLocks noGrp="1"/>
          </p:cNvSpPr>
          <p:nvPr>
            <p:ph type="chart" sz="quarter" idx="15" hasCustomPrompt="1"/>
          </p:nvPr>
        </p:nvSpPr>
        <p:spPr>
          <a:xfrm>
            <a:off x="4983309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1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941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01625"/>
            <a:ext cx="5378911" cy="36219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495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1438276"/>
            <a:ext cx="3423920" cy="2402204"/>
          </a:xfrm>
          <a:prstGeom prst="rect">
            <a:avLst/>
          </a:prstGeom>
          <a:solidFill>
            <a:srgbClr val="2F3192"/>
          </a:solidFill>
          <a:ln>
            <a:noFill/>
          </a:ln>
        </p:spPr>
        <p:txBody>
          <a:bodyPr vert="horz" lIns="720000" tIns="360000" rIns="360000" bIns="360000" anchor="t" anchorCtr="0"/>
          <a:lstStyle>
            <a:lvl1pPr marL="0" indent="0">
              <a:lnSpc>
                <a:spcPct val="115000"/>
              </a:lnSpc>
              <a:buNone/>
              <a:defRPr sz="1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</a:t>
            </a:r>
            <a:br>
              <a:rPr lang="en-US" dirty="0"/>
            </a:br>
            <a:r>
              <a:rPr lang="en-US" dirty="0"/>
              <a:t>Bold 16pt</a:t>
            </a:r>
          </a:p>
        </p:txBody>
      </p:sp>
    </p:spTree>
    <p:extLst>
      <p:ext uri="{BB962C8B-B14F-4D97-AF65-F5344CB8AC3E}">
        <p14:creationId xmlns:p14="http://schemas.microsoft.com/office/powerpoint/2010/main" val="1190724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/Legenda/Créd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lIns="121899" tIns="60949" rIns="121899" bIns="60949" anchor="ctr"/>
          <a:lstStyle>
            <a:lvl1pPr marL="0" indent="0" algn="ctr">
              <a:buNone/>
              <a:defRPr sz="825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343901"/>
            <a:ext cx="9144000" cy="798410"/>
          </a:xfrm>
          <a:prstGeom prst="rect">
            <a:avLst/>
          </a:prstGeom>
          <a:solidFill>
            <a:schemeClr val="accent3">
              <a:alpha val="80000"/>
            </a:schemeClr>
          </a:solidFill>
        </p:spPr>
        <p:txBody>
          <a:bodyPr vert="horz" lIns="540000" tIns="540000" rIns="1440000" bIns="540000" anchor="ctr"/>
          <a:lstStyle>
            <a:lvl1pPr marL="0" indent="0">
              <a:lnSpc>
                <a:spcPct val="140000"/>
              </a:lnSpc>
              <a:buNone/>
              <a:defRPr sz="900" b="1" spc="0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Legenda</a:t>
            </a:r>
            <a:r>
              <a:rPr lang="en-US" dirty="0"/>
              <a:t> | </a:t>
            </a:r>
            <a:r>
              <a:rPr lang="en-US" dirty="0" err="1"/>
              <a:t>Créditos</a:t>
            </a:r>
            <a:r>
              <a:rPr lang="en-US" dirty="0"/>
              <a:t> da </a:t>
            </a:r>
            <a:r>
              <a:rPr lang="en-US" dirty="0" err="1"/>
              <a:t>imagem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Verdana Bold 12pts</a:t>
            </a:r>
          </a:p>
        </p:txBody>
      </p:sp>
    </p:spTree>
    <p:extLst>
      <p:ext uri="{BB962C8B-B14F-4D97-AF65-F5344CB8AC3E}">
        <p14:creationId xmlns:p14="http://schemas.microsoft.com/office/powerpoint/2010/main" val="1204289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4195097" cy="514349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1" y="298262"/>
            <a:ext cx="34821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3"/>
            <a:ext cx="3486246" cy="2422208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48581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195763" y="0"/>
            <a:ext cx="4948237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89871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/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98244" y="1603775"/>
            <a:ext cx="2768926" cy="9362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15000"/>
              </a:lnSpc>
              <a:buNone/>
              <a:defRPr sz="2400" b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BOLD 24PT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8244" y="2588025"/>
            <a:ext cx="2768926" cy="10759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30000"/>
              </a:lnSpc>
              <a:buNone/>
              <a:defRPr sz="14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14pt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53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abai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9144000" cy="21862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238082" y="276447"/>
            <a:ext cx="3546383" cy="1659563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90000"/>
              </a:lnSpc>
              <a:spcBef>
                <a:spcPts val="0"/>
              </a:spcBef>
              <a:buNone/>
              <a:defRPr sz="1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10pt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286000"/>
            <a:ext cx="9144000" cy="2857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149440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5689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243" y="1"/>
            <a:ext cx="9165122" cy="515996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7" name="Picture 1" descr="Terra e Água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8" y="465058"/>
            <a:ext cx="912765" cy="91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33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di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pic>
        <p:nvPicPr>
          <p:cNvPr id="6" name="Picture 5" descr="Fundacao_Renova_Marca_RGB_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01" y="474702"/>
            <a:ext cx="2351890" cy="704566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433288" y="1581471"/>
            <a:ext cx="3346530" cy="247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FALE CONOSCO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0800 031 2303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/fale-</a:t>
            </a: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conosco</a:t>
            </a:r>
            <a:endParaRPr lang="cs-CZ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cs-CZ" sz="11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cs-CZ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</a:t>
            </a:r>
          </a:p>
          <a:p>
            <a:pPr rtl="0">
              <a:lnSpc>
                <a:spcPct val="180000"/>
              </a:lnSpc>
            </a:pPr>
            <a:r>
              <a:rPr lang="is-I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0800 721 0717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ouvidoria@fundacaorenova.org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www.canalconfidencial.com.br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fundacaorenova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8" name="Rectangle 6"/>
          <p:cNvSpPr/>
          <p:nvPr userDrawn="1"/>
        </p:nvSpPr>
        <p:spPr>
          <a:xfrm>
            <a:off x="5243290" y="1581471"/>
            <a:ext cx="2267853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SITE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REDES SOCIAIS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Facebook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Youtube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Instagram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LinkedIn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Google Plus</a:t>
            </a:r>
          </a:p>
        </p:txBody>
      </p:sp>
    </p:spTree>
    <p:extLst>
      <p:ext uri="{BB962C8B-B14F-4D97-AF65-F5344CB8AC3E}">
        <p14:creationId xmlns:p14="http://schemas.microsoft.com/office/powerpoint/2010/main" val="32048760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-cap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rca_bran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32" y="1877786"/>
            <a:ext cx="962150" cy="138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2172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10" y="4611641"/>
            <a:ext cx="264877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BAD83C5F-2074-8145-BCDC-9C7CDFC8B277}" type="slidenum">
              <a:rPr lang="en-US" sz="675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4"/>
            <a:ext cx="5378911" cy="385212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40376608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Azul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2"/>
            <a:ext cx="6202896" cy="33674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875209"/>
            <a:ext cx="6208945" cy="2291979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171420" indent="-17142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25885705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Verde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2"/>
            <a:ext cx="6202896" cy="33674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875209"/>
            <a:ext cx="6208945" cy="2291979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171420" indent="-17142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3472646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ndacao_Renova_Marca_RGB_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538" y="1804399"/>
            <a:ext cx="5294924" cy="1586223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14pt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5"/>
            <a:ext cx="3505200" cy="28257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000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008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7" name="Picture 1" descr="Infraestrutura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17" y="555625"/>
            <a:ext cx="796583" cy="79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628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7" name="Picture 1" descr="Infraestru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17" y="555625"/>
            <a:ext cx="796583" cy="79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9781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557533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3"/>
            <a:ext cx="5378911" cy="385212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18249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7" name="Picture 1" descr="Terra e Águ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8" y="465058"/>
            <a:ext cx="912765" cy="91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391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28922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11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0028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N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89650" y="-53880"/>
            <a:ext cx="3115926" cy="52647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5376738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538080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507163" y="388982"/>
            <a:ext cx="2254250" cy="481875"/>
          </a:xfrm>
          <a:prstGeom prst="rect">
            <a:avLst/>
          </a:prstGeom>
        </p:spPr>
        <p:txBody>
          <a:bodyPr vert="horz" lIns="0" rIns="0"/>
          <a:lstStyle>
            <a:lvl1pPr marL="0" indent="0">
              <a:lnSpc>
                <a:spcPct val="120000"/>
              </a:lnSpc>
              <a:buNone/>
              <a:defRPr sz="18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NOTA 18PT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515034" y="1094800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1.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515034" y="2522038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2.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03334" y="1154114"/>
            <a:ext cx="1953316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03334" y="2581359"/>
            <a:ext cx="1958079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303698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3" hasCustomPrompt="1"/>
          </p:nvPr>
        </p:nvSpPr>
        <p:spPr>
          <a:xfrm>
            <a:off x="4229100" y="1582721"/>
            <a:ext cx="4527550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10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871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7811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able Placeholder 8"/>
          <p:cNvSpPr>
            <a:spLocks noGrp="1"/>
          </p:cNvSpPr>
          <p:nvPr>
            <p:ph type="tbl" sz="quarter" idx="13" hasCustomPrompt="1"/>
          </p:nvPr>
        </p:nvSpPr>
        <p:spPr>
          <a:xfrm>
            <a:off x="4221164" y="1582722"/>
            <a:ext cx="4535486" cy="258446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 baseline="0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10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4081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5842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able Placeholder 7"/>
          <p:cNvSpPr>
            <a:spLocks noGrp="1"/>
          </p:cNvSpPr>
          <p:nvPr>
            <p:ph type="tbl" sz="quarter" idx="11" hasCustomPrompt="1"/>
          </p:nvPr>
        </p:nvSpPr>
        <p:spPr>
          <a:xfrm>
            <a:off x="295930" y="1571625"/>
            <a:ext cx="8460720" cy="25955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9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559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330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4" hasCustomPrompt="1"/>
          </p:nvPr>
        </p:nvSpPr>
        <p:spPr>
          <a:xfrm>
            <a:off x="295421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7" name="Chart Placeholder 15"/>
          <p:cNvSpPr>
            <a:spLocks noGrp="1"/>
          </p:cNvSpPr>
          <p:nvPr>
            <p:ph type="chart" sz="quarter" idx="15" hasCustomPrompt="1"/>
          </p:nvPr>
        </p:nvSpPr>
        <p:spPr>
          <a:xfrm>
            <a:off x="4983309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10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871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802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01625"/>
            <a:ext cx="5378911" cy="36219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159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" y="1438276"/>
            <a:ext cx="3423920" cy="24022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lIns="720000" tIns="360000" rIns="360000" bIns="360000" anchor="t" anchorCtr="0"/>
          <a:lstStyle>
            <a:lvl1pPr marL="0" indent="0">
              <a:lnSpc>
                <a:spcPct val="115000"/>
              </a:lnSpc>
              <a:buNone/>
              <a:defRPr sz="1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</a:t>
            </a:r>
            <a:br>
              <a:rPr lang="en-US" dirty="0"/>
            </a:br>
            <a:r>
              <a:rPr lang="en-US" dirty="0"/>
              <a:t>Bold 16pt</a:t>
            </a:r>
          </a:p>
        </p:txBody>
      </p:sp>
    </p:spTree>
    <p:extLst>
      <p:ext uri="{BB962C8B-B14F-4D97-AF65-F5344CB8AC3E}">
        <p14:creationId xmlns:p14="http://schemas.microsoft.com/office/powerpoint/2010/main" val="29307053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/Legenda/Créd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lIns="121899" tIns="60949" rIns="121899" bIns="60949" anchor="ctr"/>
          <a:lstStyle>
            <a:lvl1pPr marL="0" indent="0" algn="ctr">
              <a:buNone/>
              <a:defRPr sz="825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343901"/>
            <a:ext cx="9144000" cy="79841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vert="horz" lIns="540000" tIns="540000" rIns="1440000" bIns="540000" anchor="ctr"/>
          <a:lstStyle>
            <a:lvl1pPr marL="0" indent="0">
              <a:lnSpc>
                <a:spcPct val="140000"/>
              </a:lnSpc>
              <a:buNone/>
              <a:defRPr sz="900" b="1" spc="0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Legenda</a:t>
            </a:r>
            <a:r>
              <a:rPr lang="en-US" dirty="0"/>
              <a:t> | </a:t>
            </a:r>
            <a:r>
              <a:rPr lang="en-US" dirty="0" err="1"/>
              <a:t>Créditos</a:t>
            </a:r>
            <a:r>
              <a:rPr lang="en-US" dirty="0"/>
              <a:t> da </a:t>
            </a:r>
            <a:r>
              <a:rPr lang="en-US" dirty="0" err="1"/>
              <a:t>imagem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Verdana Bold 12pts</a:t>
            </a:r>
          </a:p>
        </p:txBody>
      </p:sp>
    </p:spTree>
    <p:extLst>
      <p:ext uri="{BB962C8B-B14F-4D97-AF65-F5344CB8AC3E}">
        <p14:creationId xmlns:p14="http://schemas.microsoft.com/office/powerpoint/2010/main" val="219801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1478490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0"/>
            <a:ext cx="4195097" cy="51434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1" y="298262"/>
            <a:ext cx="34821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3"/>
            <a:ext cx="3486246" cy="2422208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48581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195763" y="0"/>
            <a:ext cx="4948237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116826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/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98244" y="1603775"/>
            <a:ext cx="2768926" cy="9362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15000"/>
              </a:lnSpc>
              <a:buNone/>
              <a:defRPr sz="2400" b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BOLD 24PT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8244" y="2588025"/>
            <a:ext cx="2768926" cy="10759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30000"/>
              </a:lnSpc>
              <a:buNone/>
              <a:defRPr sz="14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14pt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7160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abai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2186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238082" y="276447"/>
            <a:ext cx="3546383" cy="1659563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90000"/>
              </a:lnSpc>
              <a:spcBef>
                <a:spcPts val="0"/>
              </a:spcBef>
              <a:buNone/>
              <a:defRPr sz="1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10pt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286000"/>
            <a:ext cx="9144000" cy="2857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2764248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3743000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di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pic>
        <p:nvPicPr>
          <p:cNvPr id="5" name="Picture 4" descr="Fundacao_Renova_Marca_RGB_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01" y="474702"/>
            <a:ext cx="2351890" cy="70456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433288" y="1581471"/>
            <a:ext cx="3325748" cy="247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FALE CONOSCO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0800 031 2303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/fale-</a:t>
            </a: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conosco</a:t>
            </a:r>
            <a:endParaRPr lang="cs-CZ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cs-CZ" sz="11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cs-CZ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</a:t>
            </a:r>
          </a:p>
          <a:p>
            <a:pPr rtl="0">
              <a:lnSpc>
                <a:spcPct val="180000"/>
              </a:lnSpc>
            </a:pPr>
            <a:r>
              <a:rPr lang="is-I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0800 721 0717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ouvidoria@fundacaorenova.org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www.canalconfidencial.com.br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fundacaorenova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sp>
        <p:nvSpPr>
          <p:cNvPr id="9" name="Rectangle 6"/>
          <p:cNvSpPr/>
          <p:nvPr userDrawn="1"/>
        </p:nvSpPr>
        <p:spPr>
          <a:xfrm>
            <a:off x="5243290" y="1581471"/>
            <a:ext cx="2267853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SITE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REDES SOCIAIS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Facebook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Youtube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Instagram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LinkedIn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Google Plus</a:t>
            </a:r>
          </a:p>
        </p:txBody>
      </p:sp>
    </p:spTree>
    <p:extLst>
      <p:ext uri="{BB962C8B-B14F-4D97-AF65-F5344CB8AC3E}">
        <p14:creationId xmlns:p14="http://schemas.microsoft.com/office/powerpoint/2010/main" val="12934023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-cap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rca_bran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32" y="1877786"/>
            <a:ext cx="962150" cy="138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2379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ndacao_Renova_Marca_RGB_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538" y="1804399"/>
            <a:ext cx="5294924" cy="1586223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14pt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5"/>
            <a:ext cx="3505200" cy="28257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000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0887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6" name="Picture 5" descr="Pessoas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66" y="521107"/>
            <a:ext cx="672661" cy="67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818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6" name="Picture 5" descr="Pessoas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66" y="521107"/>
            <a:ext cx="672661" cy="67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270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8439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3"/>
            <a:ext cx="5378911" cy="385212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</p:spTree>
    <p:extLst>
      <p:ext uri="{BB962C8B-B14F-4D97-AF65-F5344CB8AC3E}">
        <p14:creationId xmlns:p14="http://schemas.microsoft.com/office/powerpoint/2010/main" val="980211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3"/>
            <a:ext cx="5378911" cy="385212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487878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10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463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25356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N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89650" y="-53880"/>
            <a:ext cx="3115926" cy="52647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5376738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538080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507163" y="388982"/>
            <a:ext cx="2254250" cy="481875"/>
          </a:xfrm>
          <a:prstGeom prst="rect">
            <a:avLst/>
          </a:prstGeom>
        </p:spPr>
        <p:txBody>
          <a:bodyPr vert="horz" lIns="0" rIns="0"/>
          <a:lstStyle>
            <a:lvl1pPr marL="0" indent="0">
              <a:lnSpc>
                <a:spcPct val="120000"/>
              </a:lnSpc>
              <a:buNone/>
              <a:defRPr sz="18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NOTA 18PT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515034" y="1094800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1.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515034" y="2522038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2.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03334" y="1154114"/>
            <a:ext cx="1953316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03334" y="2581359"/>
            <a:ext cx="1958079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091954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3" hasCustomPrompt="1"/>
          </p:nvPr>
        </p:nvSpPr>
        <p:spPr>
          <a:xfrm>
            <a:off x="4229100" y="1582721"/>
            <a:ext cx="4527550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11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0700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able Placeholder 8"/>
          <p:cNvSpPr>
            <a:spLocks noGrp="1"/>
          </p:cNvSpPr>
          <p:nvPr>
            <p:ph type="tbl" sz="quarter" idx="13" hasCustomPrompt="1"/>
          </p:nvPr>
        </p:nvSpPr>
        <p:spPr>
          <a:xfrm>
            <a:off x="4221164" y="1582722"/>
            <a:ext cx="4535486" cy="258446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 baseline="0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10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7688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able Placeholder 7"/>
          <p:cNvSpPr>
            <a:spLocks noGrp="1"/>
          </p:cNvSpPr>
          <p:nvPr>
            <p:ph type="tbl" sz="quarter" idx="11" hasCustomPrompt="1"/>
          </p:nvPr>
        </p:nvSpPr>
        <p:spPr>
          <a:xfrm>
            <a:off x="295930" y="1571625"/>
            <a:ext cx="8460720" cy="25955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9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9062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4" hasCustomPrompt="1"/>
          </p:nvPr>
        </p:nvSpPr>
        <p:spPr>
          <a:xfrm>
            <a:off x="295421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7" name="Chart Placeholder 15"/>
          <p:cNvSpPr>
            <a:spLocks noGrp="1"/>
          </p:cNvSpPr>
          <p:nvPr>
            <p:ph type="chart" sz="quarter" idx="15" hasCustomPrompt="1"/>
          </p:nvPr>
        </p:nvSpPr>
        <p:spPr>
          <a:xfrm>
            <a:off x="4983309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10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4249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01625"/>
            <a:ext cx="5378911" cy="36219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617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" y="1438276"/>
            <a:ext cx="3423920" cy="24022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720000" tIns="360000" rIns="360000" bIns="360000" anchor="t" anchorCtr="0"/>
          <a:lstStyle>
            <a:lvl1pPr marL="0" indent="0">
              <a:lnSpc>
                <a:spcPct val="115000"/>
              </a:lnSpc>
              <a:buNone/>
              <a:defRPr sz="1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</a:t>
            </a:r>
            <a:br>
              <a:rPr lang="en-US" dirty="0"/>
            </a:br>
            <a:r>
              <a:rPr lang="en-US" dirty="0"/>
              <a:t>Bold 16pt</a:t>
            </a:r>
          </a:p>
        </p:txBody>
      </p:sp>
    </p:spTree>
    <p:extLst>
      <p:ext uri="{BB962C8B-B14F-4D97-AF65-F5344CB8AC3E}">
        <p14:creationId xmlns:p14="http://schemas.microsoft.com/office/powerpoint/2010/main" val="193909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392550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/Legenda/Créd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lIns="121899" tIns="60949" rIns="121899" bIns="60949" anchor="ctr"/>
          <a:lstStyle>
            <a:lvl1pPr marL="0" indent="0" algn="ctr">
              <a:buNone/>
              <a:defRPr sz="825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343901"/>
            <a:ext cx="9144000" cy="798410"/>
          </a:xfrm>
          <a:prstGeom prst="rect">
            <a:avLst/>
          </a:prstGeom>
          <a:solidFill>
            <a:schemeClr val="accent2">
              <a:alpha val="80000"/>
            </a:schemeClr>
          </a:solidFill>
        </p:spPr>
        <p:txBody>
          <a:bodyPr vert="horz" lIns="540000" tIns="540000" rIns="1440000" bIns="540000" anchor="ctr"/>
          <a:lstStyle>
            <a:lvl1pPr marL="0" indent="0">
              <a:lnSpc>
                <a:spcPct val="140000"/>
              </a:lnSpc>
              <a:buNone/>
              <a:defRPr sz="900" b="1" spc="0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Legenda</a:t>
            </a:r>
            <a:r>
              <a:rPr lang="en-US" dirty="0"/>
              <a:t> | </a:t>
            </a:r>
            <a:r>
              <a:rPr lang="en-US" dirty="0" err="1"/>
              <a:t>Créditos</a:t>
            </a:r>
            <a:r>
              <a:rPr lang="en-US" dirty="0"/>
              <a:t> da </a:t>
            </a:r>
            <a:r>
              <a:rPr lang="en-US" dirty="0" err="1"/>
              <a:t>imagem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Verdana Bold 12pts</a:t>
            </a:r>
          </a:p>
        </p:txBody>
      </p:sp>
    </p:spTree>
    <p:extLst>
      <p:ext uri="{BB962C8B-B14F-4D97-AF65-F5344CB8AC3E}">
        <p14:creationId xmlns:p14="http://schemas.microsoft.com/office/powerpoint/2010/main" val="197982324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0"/>
            <a:ext cx="4195097" cy="5143499"/>
          </a:xfrm>
          <a:prstGeom prst="rect">
            <a:avLst/>
          </a:prstGeom>
          <a:solidFill>
            <a:srgbClr val="F26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1" y="298262"/>
            <a:ext cx="34821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3"/>
            <a:ext cx="3486246" cy="2422208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48581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195763" y="0"/>
            <a:ext cx="4948237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912485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/Text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rgbClr val="F26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98244" y="1603775"/>
            <a:ext cx="2768926" cy="9362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15000"/>
              </a:lnSpc>
              <a:buNone/>
              <a:defRPr sz="2400" b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BOLD 24PT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8244" y="2588025"/>
            <a:ext cx="2768926" cy="10759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30000"/>
              </a:lnSpc>
              <a:buNone/>
              <a:defRPr sz="14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14pt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16860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abai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2186214"/>
          </a:xfrm>
          <a:prstGeom prst="rect">
            <a:avLst/>
          </a:prstGeom>
          <a:solidFill>
            <a:srgbClr val="F266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238082" y="276447"/>
            <a:ext cx="3546383" cy="1659563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90000"/>
              </a:lnSpc>
              <a:spcBef>
                <a:spcPts val="0"/>
              </a:spcBef>
              <a:buNone/>
              <a:defRPr sz="1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10pt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286000"/>
            <a:ext cx="9144000" cy="2857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771860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21273645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di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pic>
        <p:nvPicPr>
          <p:cNvPr id="5" name="Picture 4" descr="Fundacao_Renova_Marca_RGB_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01" y="474702"/>
            <a:ext cx="2351890" cy="70456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433288" y="1581471"/>
            <a:ext cx="3367312" cy="247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FALE CONOSCO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0800 031 2303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/fale-</a:t>
            </a: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conosco</a:t>
            </a:r>
            <a:endParaRPr lang="cs-CZ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cs-CZ" sz="11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cs-CZ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</a:t>
            </a:r>
          </a:p>
          <a:p>
            <a:pPr rtl="0">
              <a:lnSpc>
                <a:spcPct val="180000"/>
              </a:lnSpc>
            </a:pPr>
            <a:r>
              <a:rPr lang="is-I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0800 721 0717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ouvidoria@fundacaorenova.org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www.canalconfidencial.com.br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fundacaorenova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sp>
        <p:nvSpPr>
          <p:cNvPr id="9" name="Rectangle 6"/>
          <p:cNvSpPr/>
          <p:nvPr userDrawn="1"/>
        </p:nvSpPr>
        <p:spPr>
          <a:xfrm>
            <a:off x="5243290" y="1581471"/>
            <a:ext cx="2267853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SITE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REDES SOCIAIS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Facebook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Youtube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Instagram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LinkedIn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Google Plus</a:t>
            </a:r>
          </a:p>
        </p:txBody>
      </p:sp>
    </p:spTree>
    <p:extLst>
      <p:ext uri="{BB962C8B-B14F-4D97-AF65-F5344CB8AC3E}">
        <p14:creationId xmlns:p14="http://schemas.microsoft.com/office/powerpoint/2010/main" val="30596716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-cap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rca_bran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32" y="1877786"/>
            <a:ext cx="962150" cy="138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95240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ndacao_Renova_Marca_RGB_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538" y="1804399"/>
            <a:ext cx="5294924" cy="1586223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14pt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5"/>
            <a:ext cx="3505200" cy="28257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000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3805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985019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3"/>
            <a:ext cx="5378911" cy="385212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0687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2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927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130801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N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89650" y="-53880"/>
            <a:ext cx="3115926" cy="52647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5376738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538080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507163" y="388982"/>
            <a:ext cx="2254250" cy="481875"/>
          </a:xfrm>
          <a:prstGeom prst="rect">
            <a:avLst/>
          </a:prstGeom>
        </p:spPr>
        <p:txBody>
          <a:bodyPr vert="horz" lIns="0" rIns="0"/>
          <a:lstStyle>
            <a:lvl1pPr marL="0" indent="0">
              <a:lnSpc>
                <a:spcPct val="120000"/>
              </a:lnSpc>
              <a:buNone/>
              <a:defRPr sz="18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NOTA 18PT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515034" y="1094800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1.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515034" y="2522038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2.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03334" y="1154114"/>
            <a:ext cx="1953316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03334" y="2581359"/>
            <a:ext cx="1958079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2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51913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3" hasCustomPrompt="1"/>
          </p:nvPr>
        </p:nvSpPr>
        <p:spPr>
          <a:xfrm>
            <a:off x="4229100" y="1582721"/>
            <a:ext cx="4527550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721399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able Placeholder 8"/>
          <p:cNvSpPr>
            <a:spLocks noGrp="1"/>
          </p:cNvSpPr>
          <p:nvPr>
            <p:ph type="tbl" sz="quarter" idx="13" hasCustomPrompt="1"/>
          </p:nvPr>
        </p:nvSpPr>
        <p:spPr>
          <a:xfrm>
            <a:off x="4221164" y="1582722"/>
            <a:ext cx="4535486" cy="258446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 baseline="0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0789502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able Placeholder 7"/>
          <p:cNvSpPr>
            <a:spLocks noGrp="1"/>
          </p:cNvSpPr>
          <p:nvPr>
            <p:ph type="tbl" sz="quarter" idx="11" hasCustomPrompt="1"/>
          </p:nvPr>
        </p:nvSpPr>
        <p:spPr>
          <a:xfrm>
            <a:off x="295930" y="1571625"/>
            <a:ext cx="8460720" cy="25955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9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303135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4" hasCustomPrompt="1"/>
          </p:nvPr>
        </p:nvSpPr>
        <p:spPr>
          <a:xfrm>
            <a:off x="295421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7" name="Chart Placeholder 15"/>
          <p:cNvSpPr>
            <a:spLocks noGrp="1"/>
          </p:cNvSpPr>
          <p:nvPr>
            <p:ph type="chart" sz="quarter" idx="15" hasCustomPrompt="1"/>
          </p:nvPr>
        </p:nvSpPr>
        <p:spPr>
          <a:xfrm>
            <a:off x="4983309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890368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01625"/>
            <a:ext cx="5378911" cy="36219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2776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" y="1438276"/>
            <a:ext cx="3423920" cy="24022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720000" tIns="360000" rIns="360000" bIns="360000" anchor="t" anchorCtr="0"/>
          <a:lstStyle>
            <a:lvl1pPr marL="0" indent="0">
              <a:lnSpc>
                <a:spcPct val="115000"/>
              </a:lnSpc>
              <a:buNone/>
              <a:defRPr sz="1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</a:t>
            </a:r>
            <a:br>
              <a:rPr lang="en-US" dirty="0"/>
            </a:br>
            <a:r>
              <a:rPr lang="en-US" dirty="0"/>
              <a:t>Bold 16pt</a:t>
            </a:r>
          </a:p>
        </p:txBody>
      </p:sp>
    </p:spTree>
    <p:extLst>
      <p:ext uri="{BB962C8B-B14F-4D97-AF65-F5344CB8AC3E}">
        <p14:creationId xmlns:p14="http://schemas.microsoft.com/office/powerpoint/2010/main" val="47656428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0"/>
            <a:ext cx="4195097" cy="51434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1" y="298262"/>
            <a:ext cx="34821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3"/>
            <a:ext cx="3486246" cy="2422208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48581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195763" y="0"/>
            <a:ext cx="4948237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7173599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/Text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98244" y="1603775"/>
            <a:ext cx="2768926" cy="9362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15000"/>
              </a:lnSpc>
              <a:buNone/>
              <a:defRPr sz="2400" b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BOLD 24PT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8244" y="2588025"/>
            <a:ext cx="2768926" cy="10759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30000"/>
              </a:lnSpc>
              <a:buNone/>
              <a:defRPr sz="14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14pt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97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N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089650" y="-53880"/>
            <a:ext cx="3115926" cy="526472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5376738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538080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507163" y="388982"/>
            <a:ext cx="2254250" cy="481875"/>
          </a:xfrm>
          <a:prstGeom prst="rect">
            <a:avLst/>
          </a:prstGeom>
        </p:spPr>
        <p:txBody>
          <a:bodyPr vert="horz" lIns="0" rIns="0"/>
          <a:lstStyle>
            <a:lvl1pPr marL="0" indent="0">
              <a:lnSpc>
                <a:spcPct val="120000"/>
              </a:lnSpc>
              <a:buNone/>
              <a:defRPr sz="18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NOTA 18PT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515034" y="1094800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1.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515034" y="2522038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2.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03334" y="1154114"/>
            <a:ext cx="1953316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03334" y="2581359"/>
            <a:ext cx="1958079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0902494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abai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2186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238082" y="276447"/>
            <a:ext cx="3546383" cy="1659563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90000"/>
              </a:lnSpc>
              <a:spcBef>
                <a:spcPts val="0"/>
              </a:spcBef>
              <a:buNone/>
              <a:defRPr sz="1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10pt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286000"/>
            <a:ext cx="9144000" cy="2857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2047541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87564189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di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pic>
        <p:nvPicPr>
          <p:cNvPr id="5" name="Picture 4" descr="Fundacao_Renova_Marca_RGB_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01" y="474702"/>
            <a:ext cx="2351890" cy="70456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433288" y="1581471"/>
            <a:ext cx="3336139" cy="247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FALE CONOSCO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0800 031 2303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/fale-</a:t>
            </a: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conosco</a:t>
            </a:r>
            <a:endParaRPr lang="cs-CZ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cs-CZ" sz="11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cs-CZ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</a:t>
            </a:r>
          </a:p>
          <a:p>
            <a:pPr rtl="0">
              <a:lnSpc>
                <a:spcPct val="180000"/>
              </a:lnSpc>
            </a:pPr>
            <a:r>
              <a:rPr lang="is-I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0800 721 0717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ouvidoria@fundacaorenova.org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www.canalconfidencial.com.br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fundacaorenova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243290" y="1581471"/>
            <a:ext cx="2267853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SITE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REDES SOCIAIS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Facebook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Youtube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Instagram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LinkedIn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Google Plus</a:t>
            </a:r>
          </a:p>
        </p:txBody>
      </p:sp>
      <p:sp>
        <p:nvSpPr>
          <p:cNvPr id="9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4739552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-cap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rca_bran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32" y="1877786"/>
            <a:ext cx="962150" cy="138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9752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ndacao_Renova_Marca_RGB_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538" y="1804400"/>
            <a:ext cx="5294924" cy="1586223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19pt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6"/>
            <a:ext cx="3505200" cy="28257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marR="0" indent="0" algn="l" defTabSz="457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975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13PT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6596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5" y="26736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8" y="1764100"/>
            <a:ext cx="4476909" cy="1290638"/>
          </a:xfrm>
          <a:prstGeom prst="rect">
            <a:avLst/>
          </a:prstGeom>
        </p:spPr>
        <p:txBody>
          <a:bodyPr vert="horz" lIns="121899" tIns="60949" rIns="121899" bIns="60949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10" y="4611641"/>
            <a:ext cx="288099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17A39D0-FA4A-894D-9EEA-77F40CB773BF}" type="slidenum">
              <a:rPr lang="en-US" sz="675" b="1" smtClean="0">
                <a:solidFill>
                  <a:schemeClr val="tx2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tx2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tx2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03266320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5" y="26736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8" y="1764100"/>
            <a:ext cx="4476909" cy="12906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2407222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bertu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5" y="26736"/>
            <a:ext cx="9135879" cy="5143500"/>
          </a:xfrm>
          <a:prstGeom prst="rect">
            <a:avLst/>
          </a:prstGeom>
        </p:spPr>
      </p:pic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8" y="1764100"/>
            <a:ext cx="4476909" cy="1290638"/>
          </a:xfrm>
          <a:prstGeom prst="rect">
            <a:avLst/>
          </a:prstGeom>
        </p:spPr>
        <p:txBody>
          <a:bodyPr vert="horz" lIns="121899" tIns="60949" rIns="121899" bIns="60949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30476570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10" y="4611641"/>
            <a:ext cx="264877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BAD83C5F-2074-8145-BCDC-9C7CDFC8B277}" type="slidenum">
              <a:rPr lang="en-US" sz="675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4"/>
            <a:ext cx="5378911" cy="385212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29900787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10" y="4611641"/>
            <a:ext cx="264877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BAD83C5F-2074-8145-BCDC-9C7CDFC8B277}" type="slidenum">
              <a:rPr lang="en-US" sz="675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4"/>
            <a:ext cx="5378911" cy="385212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3526202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16" name="Chart Placeholder 15"/>
          <p:cNvSpPr>
            <a:spLocks noGrp="1"/>
          </p:cNvSpPr>
          <p:nvPr>
            <p:ph type="chart" sz="quarter" idx="13" hasCustomPrompt="1"/>
          </p:nvPr>
        </p:nvSpPr>
        <p:spPr>
          <a:xfrm>
            <a:off x="4229100" y="1582721"/>
            <a:ext cx="4527550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2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1699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10" y="4611641"/>
            <a:ext cx="264877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BAD83C5F-2074-8145-BCDC-9C7CDFC8B277}" type="slidenum">
              <a:rPr lang="en-US" sz="675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4"/>
            <a:ext cx="5378911" cy="385212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64826095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de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2"/>
            <a:ext cx="6202896" cy="33674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875209"/>
            <a:ext cx="6208945" cy="2291979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171420" indent="-17142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95374237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ranja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2"/>
            <a:ext cx="6202896" cy="33674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875209"/>
            <a:ext cx="6208945" cy="2291979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171420" indent="-17142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33208497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Azul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2"/>
            <a:ext cx="6202896" cy="33674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875209"/>
            <a:ext cx="6208945" cy="2291979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171420" indent="-17142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4076216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06658351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211988136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25776529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ágina 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01090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8.xml"/><Relationship Id="rId21" Type="http://schemas.openxmlformats.org/officeDocument/2006/relationships/slideLayout" Target="../slideLayouts/slideLayout66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slideLayout" Target="../slideLayouts/slideLayout6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83.x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54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54" r:id="rId3"/>
    <p:sldLayoutId id="2147483749" r:id="rId4"/>
    <p:sldLayoutId id="2147483651" r:id="rId5"/>
    <p:sldLayoutId id="2147483652" r:id="rId6"/>
    <p:sldLayoutId id="2147483750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744" r:id="rId15"/>
    <p:sldLayoutId id="2147483660" r:id="rId16"/>
    <p:sldLayoutId id="2147483661" r:id="rId17"/>
    <p:sldLayoutId id="2147483662" r:id="rId18"/>
    <p:sldLayoutId id="2147483664" r:id="rId19"/>
    <p:sldLayoutId id="2147483665" r:id="rId20"/>
    <p:sldLayoutId id="2147483663" r:id="rId21"/>
    <p:sldLayoutId id="2147483756" r:id="rId22"/>
    <p:sldLayoutId id="2147483795" r:id="rId23"/>
    <p:sldLayoutId id="2147483796" r:id="rId2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516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753" r:id="rId3"/>
    <p:sldLayoutId id="2147483748" r:id="rId4"/>
    <p:sldLayoutId id="2147483679" r:id="rId5"/>
    <p:sldLayoutId id="2147483680" r:id="rId6"/>
    <p:sldLayoutId id="2147483751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7" r:id="rId13"/>
    <p:sldLayoutId id="2147483686" r:id="rId14"/>
    <p:sldLayoutId id="2147483743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53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55" r:id="rId3"/>
    <p:sldLayoutId id="2147483747" r:id="rId4"/>
    <p:sldLayoutId id="2147483707" r:id="rId5"/>
    <p:sldLayoutId id="2147483752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45" r:id="rId15"/>
    <p:sldLayoutId id="2147483716" r:id="rId16"/>
    <p:sldLayoutId id="2147483717" r:id="rId17"/>
    <p:sldLayoutId id="2147483718" r:id="rId18"/>
    <p:sldLayoutId id="2147483719" r:id="rId19"/>
    <p:sldLayoutId id="2147483720" r:id="rId20"/>
    <p:sldLayoutId id="2147483721" r:id="rId2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76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83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1"/>
          <p:cNvSpPr>
            <a:spLocks noGrp="1"/>
          </p:cNvSpPr>
          <p:nvPr>
            <p:ph type="body" sz="quarter" idx="10"/>
          </p:nvPr>
        </p:nvSpPr>
        <p:spPr>
          <a:xfrm>
            <a:off x="295617" y="1594883"/>
            <a:ext cx="5350271" cy="1807535"/>
          </a:xfrm>
        </p:spPr>
        <p:txBody>
          <a:bodyPr/>
          <a:lstStyle/>
          <a:p>
            <a:r>
              <a:rPr lang="pt-BR" dirty="0">
                <a:solidFill>
                  <a:srgbClr val="2F3192"/>
                </a:solidFill>
              </a:rPr>
              <a:t>INDICADORES AMBIENTAIS </a:t>
            </a:r>
          </a:p>
          <a:p>
            <a:r>
              <a:rPr lang="pt-BR" sz="2400" dirty="0"/>
              <a:t>Área de Atuação </a:t>
            </a:r>
          </a:p>
          <a:p>
            <a:r>
              <a:rPr lang="pt-BR" sz="2400" dirty="0">
                <a:solidFill>
                  <a:srgbClr val="2F3192"/>
                </a:solidFill>
              </a:rPr>
              <a:t>Nome da Empresa </a:t>
            </a:r>
          </a:p>
          <a:p>
            <a:r>
              <a:rPr lang="pt-BR" sz="2400" dirty="0"/>
              <a:t>Mês/Ano</a:t>
            </a:r>
            <a:endParaRPr lang="pt-BR" sz="2400" dirty="0">
              <a:solidFill>
                <a:srgbClr val="2F3192"/>
              </a:solidFill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1C02A24-85F9-4CA7-BE34-A1E3CCD9C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630278"/>
              </p:ext>
            </p:extLst>
          </p:nvPr>
        </p:nvGraphicFramePr>
        <p:xfrm>
          <a:off x="295618" y="192755"/>
          <a:ext cx="3128066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1299266">
                  <a:extLst>
                    <a:ext uri="{9D8B030D-6E8A-4147-A177-3AD203B41FA5}">
                      <a16:colId xmlns:a16="http://schemas.microsoft.com/office/drawing/2014/main" val="846244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893682777"/>
                    </a:ext>
                  </a:extLst>
                </a:gridCol>
              </a:tblGrid>
              <a:tr h="3365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Código: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FM-LIC-05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1545807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Nº da revisão:</a:t>
                      </a:r>
                      <a:endParaRPr lang="pt-B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485219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Elaborador:</a:t>
                      </a:r>
                      <a:endParaRPr lang="pt-B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Gabriel Valentino de Oliveira</a:t>
                      </a:r>
                      <a:endParaRPr lang="pt-B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9809481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Aprovador:</a:t>
                      </a:r>
                      <a:endParaRPr lang="pt-B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Euzimar Augusto da Rocha Rosado</a:t>
                      </a:r>
                      <a:endParaRPr lang="pt-B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038046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da aprovação:</a:t>
                      </a:r>
                      <a:endParaRPr lang="pt-B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13/07/2018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465289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Periodicidade da revisão:</a:t>
                      </a:r>
                      <a:endParaRPr lang="pt-B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Anual</a:t>
                      </a:r>
                      <a:endParaRPr lang="pt-B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901528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Classificação:</a:t>
                      </a:r>
                      <a:endParaRPr lang="pt-B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Público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595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958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Gestão de Recursos Hídricos</a:t>
            </a:r>
            <a:endParaRPr lang="en-US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100-000009000000}"/>
              </a:ext>
            </a:extLst>
          </p:cNvPr>
          <p:cNvGraphicFramePr>
            <a:graphicFrameLocks/>
          </p:cNvGraphicFramePr>
          <p:nvPr/>
        </p:nvGraphicFramePr>
        <p:xfrm>
          <a:off x="1691999" y="1131750"/>
          <a:ext cx="5760001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7869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Gestão de Efluentes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1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8772895"/>
              </p:ext>
            </p:extLst>
          </p:nvPr>
        </p:nvGraphicFramePr>
        <p:xfrm>
          <a:off x="1372232" y="1118143"/>
          <a:ext cx="6399535" cy="2907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7377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Gestão de Efluentes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686904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Gestão de Produtos Químicos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294651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Supressão Vegetal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777479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Resgate de Fauna e Flora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92491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Educação Ambiental Interna</a:t>
            </a:r>
          </a:p>
          <a:p>
            <a:r>
              <a:rPr lang="pt-BR" sz="1800" dirty="0">
                <a:solidFill>
                  <a:schemeClr val="accent3"/>
                </a:solidFill>
              </a:rPr>
              <a:t>Treinamento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774218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Educação Ambiental Interna</a:t>
            </a:r>
          </a:p>
          <a:p>
            <a:r>
              <a:rPr lang="pt-BR" sz="1800" dirty="0">
                <a:solidFill>
                  <a:schemeClr val="accent3"/>
                </a:solidFill>
              </a:rPr>
              <a:t>Diálogo de Meio Ambiente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957534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Educação Ambiental Interna</a:t>
            </a:r>
          </a:p>
          <a:p>
            <a:r>
              <a:rPr lang="pt-BR" sz="1800" dirty="0">
                <a:solidFill>
                  <a:schemeClr val="accent3"/>
                </a:solidFill>
              </a:rPr>
              <a:t>Campanha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19701F8-3202-4B32-8344-F47E3151C72B}"/>
              </a:ext>
            </a:extLst>
          </p:cNvPr>
          <p:cNvSpPr txBox="1"/>
          <p:nvPr/>
        </p:nvSpPr>
        <p:spPr>
          <a:xfrm>
            <a:off x="484673" y="1596263"/>
            <a:ext cx="63733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Observação: no período que não houver campanha, apresentar o planejamento.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32672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Educação Ambiental Interna</a:t>
            </a:r>
          </a:p>
          <a:p>
            <a:r>
              <a:rPr lang="pt-BR" sz="1800" dirty="0">
                <a:solidFill>
                  <a:schemeClr val="accent3"/>
                </a:solidFill>
              </a:rPr>
              <a:t>Simulado 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57521BB-9F1C-4C11-B089-42E36BE9D00F}"/>
              </a:ext>
            </a:extLst>
          </p:cNvPr>
          <p:cNvSpPr txBox="1"/>
          <p:nvPr/>
        </p:nvSpPr>
        <p:spPr>
          <a:xfrm>
            <a:off x="484673" y="1596263"/>
            <a:ext cx="63733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Observação: no período que não houver simulado, apresentar o planejamento.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79198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96402" y="1828801"/>
            <a:ext cx="6476538" cy="2179674"/>
          </a:xfrm>
        </p:spPr>
        <p:txBody>
          <a:bodyPr/>
          <a:lstStyle/>
          <a:p>
            <a:r>
              <a:rPr lang="en-US" sz="3200" dirty="0" err="1"/>
              <a:t>Inserir</a:t>
            </a:r>
            <a:r>
              <a:rPr lang="en-US" sz="3200" dirty="0"/>
              <a:t> </a:t>
            </a:r>
            <a:r>
              <a:rPr lang="en-US" sz="3200" dirty="0" err="1"/>
              <a:t>escopo</a:t>
            </a:r>
            <a:r>
              <a:rPr lang="en-US" sz="3200" dirty="0"/>
              <a:t> do </a:t>
            </a:r>
            <a:r>
              <a:rPr lang="en-US" sz="3200" dirty="0" err="1"/>
              <a:t>contrato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12623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Boas Práticas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204502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Logística Reversa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403221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95928" y="298261"/>
            <a:ext cx="6934211" cy="1275357"/>
          </a:xfrm>
        </p:spPr>
        <p:txBody>
          <a:bodyPr/>
          <a:lstStyle/>
          <a:p>
            <a:r>
              <a:rPr lang="pt-BR" dirty="0"/>
              <a:t>Avaliação de Desempenho Ambiental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00000000-0008-0000-01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3970334"/>
              </p:ext>
            </p:extLst>
          </p:nvPr>
        </p:nvGraphicFramePr>
        <p:xfrm>
          <a:off x="1692000" y="1118143"/>
          <a:ext cx="5760000" cy="2907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8947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Andamento das Atividades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993237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Organização e Limpeza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537082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95929" y="298262"/>
            <a:ext cx="6204884" cy="584240"/>
          </a:xfrm>
        </p:spPr>
        <p:txBody>
          <a:bodyPr/>
          <a:lstStyle/>
          <a:p>
            <a:r>
              <a:rPr lang="pt-BR" dirty="0"/>
              <a:t>Inspeções Ambientais </a:t>
            </a:r>
            <a:endParaRPr lang="en-US" dirty="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0066669"/>
              </p:ext>
            </p:extLst>
          </p:nvPr>
        </p:nvGraphicFramePr>
        <p:xfrm>
          <a:off x="600076" y="1297758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E993727-0029-4682-AB11-FA2539759E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9111375"/>
              </p:ext>
            </p:extLst>
          </p:nvPr>
        </p:nvGraphicFramePr>
        <p:xfrm>
          <a:off x="4560076" y="1297758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34360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Inspeções Ambientais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832357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95929" y="298262"/>
            <a:ext cx="6204884" cy="550824"/>
          </a:xfrm>
        </p:spPr>
        <p:txBody>
          <a:bodyPr/>
          <a:lstStyle/>
          <a:p>
            <a:r>
              <a:rPr lang="pt-BR" dirty="0"/>
              <a:t>Gestão de Resíduos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2C7C5996-0DBF-4327-8CDE-1F0AE74186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1516584"/>
              </p:ext>
            </p:extLst>
          </p:nvPr>
        </p:nvGraphicFramePr>
        <p:xfrm>
          <a:off x="136532" y="1382802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C73CD9CC-E007-4995-B14E-0607C6929B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0983867"/>
              </p:ext>
            </p:extLst>
          </p:nvPr>
        </p:nvGraphicFramePr>
        <p:xfrm>
          <a:off x="4346924" y="1382802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46307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621" y="698659"/>
            <a:ext cx="8571626" cy="585855"/>
          </a:xfrm>
        </p:spPr>
        <p:txBody>
          <a:bodyPr/>
          <a:lstStyle/>
          <a:p>
            <a:r>
              <a:rPr lang="pt-BR" dirty="0">
                <a:solidFill>
                  <a:schemeClr val="accent3"/>
                </a:solidFill>
              </a:rPr>
              <a:t>Gestão de Resíduos</a:t>
            </a:r>
          </a:p>
          <a:p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A8A62A7-3C64-4917-999F-7FD8117D473A}"/>
              </a:ext>
            </a:extLst>
          </p:cNvPr>
          <p:cNvSpPr/>
          <p:nvPr/>
        </p:nvSpPr>
        <p:spPr>
          <a:xfrm>
            <a:off x="680484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A743B6-0EFB-4107-88A4-4352AEAD4267}"/>
              </a:ext>
            </a:extLst>
          </p:cNvPr>
          <p:cNvSpPr/>
          <p:nvPr/>
        </p:nvSpPr>
        <p:spPr>
          <a:xfrm>
            <a:off x="4584416" y="200701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A88DB81-9D4A-4CBA-8A8B-675DCB85AB2B}"/>
              </a:ext>
            </a:extLst>
          </p:cNvPr>
          <p:cNvSpPr txBox="1"/>
          <p:nvPr/>
        </p:nvSpPr>
        <p:spPr>
          <a:xfrm>
            <a:off x="1275906" y="2847500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E58B58-FA1B-449D-BA0B-FDD853078425}"/>
              </a:ext>
            </a:extLst>
          </p:cNvPr>
          <p:cNvSpPr txBox="1"/>
          <p:nvPr/>
        </p:nvSpPr>
        <p:spPr>
          <a:xfrm>
            <a:off x="5731708" y="4389219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AFC8B85-5C45-4976-A3BA-77D47B63B50C}"/>
              </a:ext>
            </a:extLst>
          </p:cNvPr>
          <p:cNvSpPr txBox="1"/>
          <p:nvPr/>
        </p:nvSpPr>
        <p:spPr>
          <a:xfrm>
            <a:off x="5316658" y="2991293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68C285D-4912-41A3-91B1-5FDD62A9C4C1}"/>
              </a:ext>
            </a:extLst>
          </p:cNvPr>
          <p:cNvSpPr txBox="1"/>
          <p:nvPr/>
        </p:nvSpPr>
        <p:spPr>
          <a:xfrm>
            <a:off x="1834622" y="4387908"/>
            <a:ext cx="159412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204829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Gestão de Emissões Atmosféricas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100-000005000000}"/>
              </a:ext>
            </a:extLst>
          </p:cNvPr>
          <p:cNvGraphicFramePr>
            <a:graphicFrameLocks/>
          </p:cNvGraphicFramePr>
          <p:nvPr/>
        </p:nvGraphicFramePr>
        <p:xfrm>
          <a:off x="1692000" y="1131750"/>
          <a:ext cx="57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9121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Azul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Verde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Laranja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Tema Laranja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Institucional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8478B79AF4D544A943976658AA11C67" ma:contentTypeVersion="1" ma:contentTypeDescription="Crie um novo documento." ma:contentTypeScope="" ma:versionID="d519a73e938eb50e5fefafc2e626465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d635303046054dfbbae888be3fb2e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Tipo de Conteúdo"/>
        <xsd:element ref="dc:title" minOccurs="0" maxOccurs="1" ma:index="3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A27A0E-990D-4598-9BD0-DC13F8382B8B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FFA6C22-1C3A-413E-A262-7316F2A2BC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EF25F6-0875-44DA-9410-9C544AE296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15906</TotalTime>
  <Words>395</Words>
  <Application>Microsoft Office PowerPoint</Application>
  <PresentationFormat>Apresentação na tela (16:9)</PresentationFormat>
  <Paragraphs>165</Paragraphs>
  <Slides>22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5</vt:i4>
      </vt:variant>
      <vt:variant>
        <vt:lpstr>Títulos de slides</vt:lpstr>
      </vt:variant>
      <vt:variant>
        <vt:i4>22</vt:i4>
      </vt:variant>
    </vt:vector>
  </HeadingPairs>
  <TitlesOfParts>
    <vt:vector size="32" baseType="lpstr">
      <vt:lpstr>Arial</vt:lpstr>
      <vt:lpstr>Calibri</vt:lpstr>
      <vt:lpstr>Times New Roman</vt:lpstr>
      <vt:lpstr>Verdana</vt:lpstr>
      <vt:lpstr>Wingdings</vt:lpstr>
      <vt:lpstr>Tema Azul</vt:lpstr>
      <vt:lpstr>Tema Verde</vt:lpstr>
      <vt:lpstr>Tema Laranja</vt:lpstr>
      <vt:lpstr>1_Tema Laranja</vt:lpstr>
      <vt:lpstr>Institucional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mac12</dc:creator>
  <cp:lastModifiedBy>Gabriel Valentino De Oliveira</cp:lastModifiedBy>
  <cp:revision>825</cp:revision>
  <cp:lastPrinted>2017-06-21T21:24:47Z</cp:lastPrinted>
  <dcterms:created xsi:type="dcterms:W3CDTF">2017-05-16T13:18:20Z</dcterms:created>
  <dcterms:modified xsi:type="dcterms:W3CDTF">2018-07-13T16:20:26Z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0x010100F8478B79AF4D544A943976658AA11C67</vt:lpwstr>
  </property>
</Properties>
</file>